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2588dc7255143ea" /><Relationship Type="http://schemas.openxmlformats.org/officeDocument/2006/relationships/extended-properties" Target="/docProps/app.xml" Id="Rbf2e7c4af0bb460e" /><Relationship Type="http://schemas.openxmlformats.org/officeDocument/2006/relationships/officeDocument" Target="/ppt/presentation.xml" Id="R2e6b8caf4fb5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97dd314ff49e4"/>
  </p:sldMasterIdLst>
  <p:notesMasterIdLst>
    <p:notesMasterId xmlns:r="http://schemas.openxmlformats.org/officeDocument/2006/relationships" r:id="Rd1913e110b0847c4"/>
  </p:notesMasterIdLst>
  <p:sldIdLst>
    <p:sldId xmlns:r="http://schemas.openxmlformats.org/officeDocument/2006/relationships" id="256" r:id="Raf73965b8ecf4415"/>
    <p:sldId xmlns:r="http://schemas.openxmlformats.org/officeDocument/2006/relationships" id="257" r:id="R5668c04690f8429a"/>
    <p:sldId xmlns:r="http://schemas.openxmlformats.org/officeDocument/2006/relationships" id="258" r:id="R6abcf43a94ab4755"/>
    <p:sldId xmlns:r="http://schemas.openxmlformats.org/officeDocument/2006/relationships" id="259" r:id="R8378f030107149b6"/>
    <p:sldId xmlns:r="http://schemas.openxmlformats.org/officeDocument/2006/relationships" id="260" r:id="R473a240f7a854a12"/>
    <p:sldId xmlns:r="http://schemas.openxmlformats.org/officeDocument/2006/relationships" id="261" r:id="R13f3850c24744333"/>
    <p:sldId xmlns:r="http://schemas.openxmlformats.org/officeDocument/2006/relationships" id="262" r:id="R451bc7880e2c432d"/>
    <p:sldId xmlns:r="http://schemas.openxmlformats.org/officeDocument/2006/relationships" id="263" r:id="R84a70ad255ec40a1"/>
    <p:sldId xmlns:r="http://schemas.openxmlformats.org/officeDocument/2006/relationships" id="264" r:id="Re77d71aa8091408c"/>
    <p:sldId xmlns:r="http://schemas.openxmlformats.org/officeDocument/2006/relationships" id="265" r:id="R62c480389770419b"/>
    <p:sldId xmlns:r="http://schemas.openxmlformats.org/officeDocument/2006/relationships" id="266" r:id="R0fe9f5f7af4b4b1b"/>
    <p:sldId xmlns:r="http://schemas.openxmlformats.org/officeDocument/2006/relationships" id="267" r:id="R0f205815e51e4f65"/>
    <p:sldId xmlns:r="http://schemas.openxmlformats.org/officeDocument/2006/relationships" id="268" r:id="R9c9a9d735d3c4645"/>
    <p:sldId xmlns:r="http://schemas.openxmlformats.org/officeDocument/2006/relationships" id="269" r:id="R33ec187557fe4fef"/>
    <p:sldId xmlns:r="http://schemas.openxmlformats.org/officeDocument/2006/relationships" id="270" r:id="Rcb42e8320d4c4545"/>
    <p:sldId xmlns:r="http://schemas.openxmlformats.org/officeDocument/2006/relationships" id="271" r:id="Rf584b1806d854428"/>
    <p:sldId xmlns:r="http://schemas.openxmlformats.org/officeDocument/2006/relationships" id="272" r:id="Re8020eb4f76142b2"/>
    <p:sldId xmlns:r="http://schemas.openxmlformats.org/officeDocument/2006/relationships" id="273" r:id="Ra677a9ce63ac4441"/>
    <p:sldId xmlns:r="http://schemas.openxmlformats.org/officeDocument/2006/relationships" id="274" r:id="R5a58beec525b455b"/>
    <p:sldId xmlns:r="http://schemas.openxmlformats.org/officeDocument/2006/relationships" id="275" r:id="R81b0524e787d42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59cae502b4d4f70" /><Relationship Type="http://schemas.openxmlformats.org/officeDocument/2006/relationships/slideMaster" Target="/ppt/slideMasters/slideMaster1.xml" Id="Rc2f97dd314ff49e4" /><Relationship Type="http://schemas.openxmlformats.org/officeDocument/2006/relationships/notesMaster" Target="/ppt/notesMasters/notesMaster1.xml" Id="Rd1913e110b0847c4" /><Relationship Type="http://schemas.openxmlformats.org/officeDocument/2006/relationships/presProps" Target="/ppt/presProps.xml" Id="Rfd0b7647409b4a8f" /><Relationship Type="http://schemas.openxmlformats.org/officeDocument/2006/relationships/tableStyles" Target="/ppt/tableStyles.xml" Id="R4c679767e05b4cff" /><Relationship Type="http://schemas.openxmlformats.org/officeDocument/2006/relationships/slide" Target="/ppt/slides/slide1.xml" Id="Raf73965b8ecf4415" /><Relationship Type="http://schemas.openxmlformats.org/officeDocument/2006/relationships/slide" Target="/ppt/slides/slide2.xml" Id="R5668c04690f8429a" /><Relationship Type="http://schemas.openxmlformats.org/officeDocument/2006/relationships/slide" Target="/ppt/slides/slide3.xml" Id="R6abcf43a94ab4755" /><Relationship Type="http://schemas.openxmlformats.org/officeDocument/2006/relationships/slide" Target="/ppt/slides/slide4.xml" Id="R8378f030107149b6" /><Relationship Type="http://schemas.openxmlformats.org/officeDocument/2006/relationships/slide" Target="/ppt/slides/slide5.xml" Id="R473a240f7a854a12" /><Relationship Type="http://schemas.openxmlformats.org/officeDocument/2006/relationships/slide" Target="/ppt/slides/slide6.xml" Id="R13f3850c24744333" /><Relationship Type="http://schemas.openxmlformats.org/officeDocument/2006/relationships/slide" Target="/ppt/slides/slide7.xml" Id="R451bc7880e2c432d" /><Relationship Type="http://schemas.openxmlformats.org/officeDocument/2006/relationships/slide" Target="/ppt/slides/slide8.xml" Id="R84a70ad255ec40a1" /><Relationship Type="http://schemas.openxmlformats.org/officeDocument/2006/relationships/slide" Target="/ppt/slides/slide9.xml" Id="Re77d71aa8091408c" /><Relationship Type="http://schemas.openxmlformats.org/officeDocument/2006/relationships/slide" Target="/ppt/slides/slide10.xml" Id="R62c480389770419b" /><Relationship Type="http://schemas.openxmlformats.org/officeDocument/2006/relationships/slide" Target="/ppt/slides/slide11.xml" Id="R0fe9f5f7af4b4b1b" /><Relationship Type="http://schemas.openxmlformats.org/officeDocument/2006/relationships/slide" Target="/ppt/slides/slide12.xml" Id="R0f205815e51e4f65" /><Relationship Type="http://schemas.openxmlformats.org/officeDocument/2006/relationships/slide" Target="/ppt/slides/slide13.xml" Id="R9c9a9d735d3c4645" /><Relationship Type="http://schemas.openxmlformats.org/officeDocument/2006/relationships/slide" Target="/ppt/slides/slide14.xml" Id="R33ec187557fe4fef" /><Relationship Type="http://schemas.openxmlformats.org/officeDocument/2006/relationships/slide" Target="/ppt/slides/slide15.xml" Id="Rcb42e8320d4c4545" /><Relationship Type="http://schemas.openxmlformats.org/officeDocument/2006/relationships/slide" Target="/ppt/slides/slide16.xml" Id="Rf584b1806d854428" /><Relationship Type="http://schemas.openxmlformats.org/officeDocument/2006/relationships/slide" Target="/ppt/slides/slide17.xml" Id="Re8020eb4f76142b2" /><Relationship Type="http://schemas.openxmlformats.org/officeDocument/2006/relationships/slide" Target="/ppt/slides/slide18.xml" Id="Ra677a9ce63ac4441" /><Relationship Type="http://schemas.openxmlformats.org/officeDocument/2006/relationships/slide" Target="/ppt/slides/slide19.xml" Id="R5a58beec525b455b" /><Relationship Type="http://schemas.openxmlformats.org/officeDocument/2006/relationships/slide" Target="/ppt/slides/slide20.xml" Id="R81b0524e787d42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65bb20b7fc947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8a21f8600a14ba3" /><Relationship Type="http://schemas.openxmlformats.org/officeDocument/2006/relationships/notesMaster" Target="/ppt/notesMasters/notesMaster1.xml" Id="Ra5194ee93c674ff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74b3790bc6490b" /><Relationship Type="http://schemas.openxmlformats.org/officeDocument/2006/relationships/notesMaster" Target="/ppt/notesMasters/notesMaster1.xml" Id="Rf07d9e784ef64c7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f1340ccc9404dbb" /><Relationship Type="http://schemas.openxmlformats.org/officeDocument/2006/relationships/notesMaster" Target="/ppt/notesMasters/notesMaster1.xml" Id="R4bcf66eeb4ce474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597156215f74c35" /><Relationship Type="http://schemas.openxmlformats.org/officeDocument/2006/relationships/notesMaster" Target="/ppt/notesMasters/notesMaster1.xml" Id="R2c86983d4606411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7a27a1de165422c" /><Relationship Type="http://schemas.openxmlformats.org/officeDocument/2006/relationships/notesMaster" Target="/ppt/notesMasters/notesMaster1.xml" Id="Rdc57ec2fdf8c49e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1a497157f6544bd" /><Relationship Type="http://schemas.openxmlformats.org/officeDocument/2006/relationships/notesMaster" Target="/ppt/notesMasters/notesMaster1.xml" Id="R9b1194423b81449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f71ade4465a4a63" /><Relationship Type="http://schemas.openxmlformats.org/officeDocument/2006/relationships/notesMaster" Target="/ppt/notesMasters/notesMaster1.xml" Id="R85f3b356ccdd496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43ef4b11d7d4c3c" /><Relationship Type="http://schemas.openxmlformats.org/officeDocument/2006/relationships/notesMaster" Target="/ppt/notesMasters/notesMaster1.xml" Id="R88fa620ee339409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95c2e1a284a444c" /><Relationship Type="http://schemas.openxmlformats.org/officeDocument/2006/relationships/notesMaster" Target="/ppt/notesMasters/notesMaster1.xml" Id="R2d139943725449f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20674cc4e3b4e76" /><Relationship Type="http://schemas.openxmlformats.org/officeDocument/2006/relationships/notesMaster" Target="/ppt/notesMasters/notesMaster1.xml" Id="R15113a555ae3407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5008373254a4959" /><Relationship Type="http://schemas.openxmlformats.org/officeDocument/2006/relationships/notesMaster" Target="/ppt/notesMasters/notesMaster1.xml" Id="R9bbaeb525cf84f5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da15a32299420e" /><Relationship Type="http://schemas.openxmlformats.org/officeDocument/2006/relationships/notesMaster" Target="/ppt/notesMasters/notesMaster1.xml" Id="Rc2b5c5282b724da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a73ca069f7f4e44" /><Relationship Type="http://schemas.openxmlformats.org/officeDocument/2006/relationships/notesMaster" Target="/ppt/notesMasters/notesMaster1.xml" Id="R23ff9b7aff66446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439e220d352447b" /><Relationship Type="http://schemas.openxmlformats.org/officeDocument/2006/relationships/notesMaster" Target="/ppt/notesMasters/notesMaster1.xml" Id="R2aac5d45daa4496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e54c3b970e49df" /><Relationship Type="http://schemas.openxmlformats.org/officeDocument/2006/relationships/notesMaster" Target="/ppt/notesMasters/notesMaster1.xml" Id="R5d89d6b859cc424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81bd6ce9b104642" /><Relationship Type="http://schemas.openxmlformats.org/officeDocument/2006/relationships/notesMaster" Target="/ppt/notesMasters/notesMaster1.xml" Id="R3f9c17d5cb2f42d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d1b28737b4c4fba" /><Relationship Type="http://schemas.openxmlformats.org/officeDocument/2006/relationships/notesMaster" Target="/ppt/notesMasters/notesMaster1.xml" Id="R971249270f7341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4b9e44d88614422" /><Relationship Type="http://schemas.openxmlformats.org/officeDocument/2006/relationships/notesMaster" Target="/ppt/notesMasters/notesMaster1.xml" Id="R50e11c2150924d3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0ca6637db864b02" /><Relationship Type="http://schemas.openxmlformats.org/officeDocument/2006/relationships/notesMaster" Target="/ppt/notesMasters/notesMaster1.xml" Id="R0e499572d7f541c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1af57147f04e81" /><Relationship Type="http://schemas.openxmlformats.org/officeDocument/2006/relationships/notesMaster" Target="/ppt/notesMasters/notesMaster1.xml" Id="R10d3349fc7f440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本简报用于团队同步与根模型讨论，不把新候选方案表述为已定稿。</a:t>
            </a:r>
          </a:p>
          <a:p xmlns:a="http://schemas.openxmlformats.org/drawingml/2006/main">
            <a:r>
              <a:t>Sources: input_v0.md; fact_check_v0.md; spec_v0.md; current online sub-account pages.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新候选尚未确认。这里故意把“所属分组”和“管理范围”画成两个事实。</a:t>
            </a:r>
          </a:p>
          <a:p xmlns:a="http://schemas.openxmlformats.org/drawingml/2006/main">
            <a:r>
              <a:t>Sources: current discussion; memory task group 2; candidate model not yet promoted into input_v0.md.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“T2/T3 由管理范围推导”是当前候选，尚未确认。另一种实现是保留独立 accountLevel，但管理权限仍由管理范围计算。</a:t>
            </a:r>
          </a:p>
          <a:p xmlns:a="http://schemas.openxmlformats.org/drawingml/2006/main">
            <a:r>
              <a:t>Sources: current discussion; spec_v0.md sections 3.2, 3.3, 9.7 as old baseline.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旧新方案均可复用这一条鉴权顺序；主要变化是管理范围的来源，以及管理范围是否能覆盖组级业务访问。</a:t>
            </a:r>
          </a:p>
          <a:p xmlns:a="http://schemas.openxmlformats.org/drawingml/2006/main">
            <a:r>
              <a:t>Sources: spec_v0.md sections 2, 4, 11; input_v0.md sections 7.2-7.10.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“管理范围覆盖对象”是新候选需要进一步明确的地方：它可以获得模块范围 Viewer/Editor，但不应把具体账号批量写入 ACL。</a:t>
            </a:r>
          </a:p>
          <a:p xmlns:a="http://schemas.openxmlformats.org/drawingml/2006/main">
            <a:r>
              <a:t>Sources: input_v0.md sections 7.7-7.10; spec_v0.md sections 4,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Sources: input_v0.md sections 7.3, 7.8, 7.9; fact_check_v0.md sections 7-8; spec_v0.md sections 5, 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影响评估基于当前 spec_v0，未进入实现估算。</a:t>
            </a:r>
          </a:p>
          <a:p xmlns:a="http://schemas.openxmlformats.org/drawingml/2006/main">
            <a:r>
              <a:t>Sources: spec_v0.md sections 3, 4, 5, 10, 11; current candidate model discussion.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Sources: input_v0.md sections 1, 7.1-7.10; fact_check_v0.md section 9; current discussion.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D1-D6 是本轮新根模型的开放决策，不应在简报中标成已确认。</a:t>
            </a:r>
          </a:p>
          <a:p xmlns:a="http://schemas.openxmlformats.org/drawingml/2006/main">
            <a:r>
              <a:t>Sources: current discussion; spec_v0.md sections 3, 4, 9, 10,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P0/P1/Backlog/TODO 基于 input_v0.md 现有优先级和后续讨论补充。</a:t>
            </a:r>
          </a:p>
          <a:p xmlns:a="http://schemas.openxmlformats.org/drawingml/2006/main">
            <a:r>
              <a:t>Sources: input_v0.md sections 2, 7.1, 7.10, 8; fact_check_v0.md section 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结束时不要把新方案写成已确认；输出应是根模型决策、待补事实和受影响的 Input/Spec 章节。</a:t>
            </a:r>
          </a:p>
          <a:p xmlns:a="http://schemas.openxmlformats.org/drawingml/2006/main">
            <a:r>
              <a:t>Sources: current discussion; input_v0.md; fact_check_v0.md; spec_v0.md.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讲解重点：不要从“要做哪些页面”开始，而要先确定身份、分组和业务范围如何计算。</a:t>
            </a:r>
          </a:p>
          <a:p xmlns:a="http://schemas.openxmlformats.org/drawingml/2006/main">
            <a:r>
              <a:t>Sources: input_v0.md sections 1, 7; fact_check_v0.md sections 3, 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完整来源和链接在配套 Markdown 讲稿与事实索引中。</a:t>
            </a:r>
          </a:p>
          <a:p xmlns:a="http://schemas.openxmlformats.org/drawingml/2006/main">
            <a:r>
              <a:t>Sources: fact_check_v0.md section 8; official references: https://knowledge.hubspot.com/user-management/create-and-manage-teams, https://trailhead.salesforce.com/en/content/learn/modules/data_security/data_security_roles, https://help.asana.com/s/article/create-projects-in-asana, https://support.google.com/a/answer/9807615, https://docs.github.com/en/organizations/organizing-members-into-teams/about-teams.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反馈池共有 42 条数据，按原始具体模块统计为权限 18、配额 8、导出 16。</a:t>
            </a:r>
          </a:p>
          <a:p xmlns:a="http://schemas.openxmlformats.org/drawingml/2006/main">
            <a:r>
              <a:t>Sources: (【CSM】反馈池)权限账号反馈池.xlsx, sheet 权限账号反馈池, A1:X43; input_v0.md section 2.1.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截图来自 2026-08-05 线上页面。团队管理页显示成员 46、已用 45、待邀请 0、剩余 5、总席位 50；简报中使用的截图已裁掉成员明细。</a:t>
            </a:r>
          </a:p>
          <a:p xmlns:a="http://schemas.openxmlformats.org/drawingml/2006/main">
            <a:r>
              <a:t>数据管理页仍展示 CRM 四项写权限和邮件“强制添加管理员为协作人”。</a:t>
            </a:r>
          </a:p>
          <a:p xmlns:a="http://schemas.openxmlformats.org/drawingml/2006/main">
            <a:r>
              <a:t>Sources: https://cn.noxinfluencer.com/brand/sub-account; https://cn.noxinfluencer.com/brand/sub-account/data; fact_check_v0.md sections 4, 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这里展示的是事实地图，不是目标架构。</a:t>
            </a:r>
          </a:p>
          <a:p xmlns:a="http://schemas.openxmlformats.org/drawingml/2006/main">
            <a:r>
              <a:t>Sources: fact_check_v0.md sections 4-7; kol-next current code paths listed in fact_check_v0.md.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Sources: fact_check_v0.md sections 4.1, 4.2, 6, 7; spec_v0.md sections 3, 4, 10,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这些是 Input 和前序讨论中已经明确的系统不变量或对象语义。</a:t>
            </a:r>
          </a:p>
          <a:p xmlns:a="http://schemas.openxmlformats.org/drawingml/2006/main">
            <a:r>
              <a:t>Sources: input_v0.md sections 7.2-7.10; spec_v0.md sections 2, 4, 10,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这是当前 spec_v0 的设计基线，不是线上已经完整实现的状态。</a:t>
            </a:r>
          </a:p>
          <a:p xmlns:a="http://schemas.openxmlformats.org/drawingml/2006/main">
            <a:r>
              <a:t>Sources: spec_v0.md sections 3.2-3.4, 4.1, 10.3, 11.6; input_v0.md sections 7.5-7.6.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该页来自用户在多轮讨论中明确的业务场景。</a:t>
            </a:r>
          </a:p>
          <a:p xmlns:a="http://schemas.openxmlformats.org/drawingml/2006/main">
            <a:r>
              <a:t>Sources: current discussion 2026-07-24 to 2026-08-05; memory task group 2026-07-10 account/group model redesign.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5c6d34e4b41f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7fe56a0c5e45f9" /><Relationship Type="http://schemas.openxmlformats.org/officeDocument/2006/relationships/slideLayout" Target="/ppt/slideLayouts/slideLayout1.xml" Id="Rd021831bf50a425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1831bf50a425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302213f54361" /><Relationship Type="http://schemas.openxmlformats.org/officeDocument/2006/relationships/notesSlide" Target="/ppt/notesSlides/notesSlide1.xml" Id="Rc72a2851a93643c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750008de43f8" /><Relationship Type="http://schemas.openxmlformats.org/officeDocument/2006/relationships/notesSlide" Target="/ppt/notesSlides/notesSlide10.xml" Id="R2bae21ec3152457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d5660a5e452d" /><Relationship Type="http://schemas.openxmlformats.org/officeDocument/2006/relationships/notesSlide" Target="/ppt/notesSlides/notesSlide11.xml" Id="Rdf9515d3cfe74bc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3f78d3e246f8" /><Relationship Type="http://schemas.openxmlformats.org/officeDocument/2006/relationships/notesSlide" Target="/ppt/notesSlides/notesSlide12.xml" Id="R2c39568decf6438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36cc8a2b4383" /><Relationship Type="http://schemas.openxmlformats.org/officeDocument/2006/relationships/notesSlide" Target="/ppt/notesSlides/notesSlide13.xml" Id="Ree5c8371bab2402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a94058754226" /><Relationship Type="http://schemas.openxmlformats.org/officeDocument/2006/relationships/notesSlide" Target="/ppt/notesSlides/notesSlide14.xml" Id="R89c9d3247614453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02d4d82846ed" /><Relationship Type="http://schemas.openxmlformats.org/officeDocument/2006/relationships/notesSlide" Target="/ppt/notesSlides/notesSlide15.xml" Id="Ra32d50f2a872407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4f77cbc04908" /><Relationship Type="http://schemas.openxmlformats.org/officeDocument/2006/relationships/notesSlide" Target="/ppt/notesSlides/notesSlide16.xml" Id="Ra0153727229341a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7af96c5a40ca" /><Relationship Type="http://schemas.openxmlformats.org/officeDocument/2006/relationships/notesSlide" Target="/ppt/notesSlides/notesSlide17.xml" Id="R49b02f6e12114b7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82b75cdb4f05" /><Relationship Type="http://schemas.openxmlformats.org/officeDocument/2006/relationships/notesSlide" Target="/ppt/notesSlides/notesSlide18.xml" Id="R5b50b06df474428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df09d0224181" /><Relationship Type="http://schemas.openxmlformats.org/officeDocument/2006/relationships/notesSlide" Target="/ppt/notesSlides/notesSlide19.xml" Id="R3b775ae8b899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8ad420e1940e8" /><Relationship Type="http://schemas.openxmlformats.org/officeDocument/2006/relationships/notesSlide" Target="/ppt/notesSlides/notesSlide2.xml" Id="R842a3b9c3a6d4d6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793c63a854e81" /><Relationship Type="http://schemas.openxmlformats.org/officeDocument/2006/relationships/notesSlide" Target="/ppt/notesSlides/notesSlide20.xml" Id="R9e93695c5431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265d0ffd4b10" /><Relationship Type="http://schemas.openxmlformats.org/officeDocument/2006/relationships/notesSlide" Target="/ppt/notesSlides/notesSlide3.xml" Id="Ra6e7d910697f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f57cb4974ce7" /><Relationship Type="http://schemas.openxmlformats.org/officeDocument/2006/relationships/image" Target="/ppt/media/image.jpeg" Id="R00cc7afc8d7f4113" /><Relationship Type="http://schemas.openxmlformats.org/officeDocument/2006/relationships/image" Target="/ppt/media/image2.jpeg" Id="Rb3ff8331a1cb49ec" /><Relationship Type="http://schemas.openxmlformats.org/officeDocument/2006/relationships/notesSlide" Target="/ppt/notesSlides/notesSlide4.xml" Id="R500e8604a0fa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6a83d13942bc" /><Relationship Type="http://schemas.openxmlformats.org/officeDocument/2006/relationships/notesSlide" Target="/ppt/notesSlides/notesSlide5.xml" Id="R17fc04df1a27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dfbee300411e" /><Relationship Type="http://schemas.openxmlformats.org/officeDocument/2006/relationships/notesSlide" Target="/ppt/notesSlides/notesSlide6.xml" Id="R5df2d436e3b6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d3c495c54d6a" /><Relationship Type="http://schemas.openxmlformats.org/officeDocument/2006/relationships/notesSlide" Target="/ppt/notesSlides/notesSlide7.xml" Id="R10961a0de770456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96d97be8474c" /><Relationship Type="http://schemas.openxmlformats.org/officeDocument/2006/relationships/notesSlide" Target="/ppt/notesSlides/notesSlide8.xml" Id="R26d8320f490a4bb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512eb9dc44f4" /><Relationship Type="http://schemas.openxmlformats.org/officeDocument/2006/relationships/notesSlide" Target="/ppt/notesSlides/notesSlide9.xml" Id="R7ce13a677350454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0CE2A7-EFEE-46C5-8EAC-E42167AB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F80ED"/>
                </a:solidFill>
              </a:defRPr>
            </a:pPr>
            <a:r>
              <a:rPr sz="1500" b="1">
                <a:solidFill>
                  <a:srgbClr val="2F80ED"/>
                </a:solidFill>
              </a:rPr>
              <a:t>聚星 / 账号权限、协作与配额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E66F7E-C183-4E8D-8353-51DC478A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858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72033"/>
                </a:solidFill>
              </a:defRPr>
            </a:pPr>
            <a:r>
              <a:rPr sz="4200" b="1">
                <a:solidFill>
                  <a:srgbClr val="172033"/>
                </a:solidFill>
              </a:rPr>
              <a:t>从线上现状到下一套组织模型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0633EF-503A-4745-BB88-D5F5412A4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685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D6675"/>
                </a:solidFill>
              </a:defRPr>
            </a:pPr>
            <a:r>
              <a:rPr sz="1800" b="0">
                <a:solidFill>
                  <a:srgbClr val="5D6675"/>
                </a:solidFill>
              </a:rPr>
              <a:t>团队共同理解与决策材料</a:t>
            </a:r>
          </a:p>
          <a:p xmlns:a="http://schemas.openxmlformats.org/drawingml/2006/main">
            <a:pPr algn="l">
              <a:defRPr sz="1800" b="0">
                <a:solidFill>
                  <a:srgbClr val="5D6675"/>
                </a:solidFill>
              </a:defRPr>
            </a:pPr>
            <a:r>
              <a:rPr sz="1800" b="0">
                <a:solidFill>
                  <a:srgbClr val="5D6675"/>
                </a:solidFill>
              </a:rPr>
              <a:t>旧 T1-T2-T3 Spec 基线 × 新扁平分组候选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A18CC2-595D-4447-8B3D-E037FBAFF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200150"/>
            <a:ext cx="2381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AD2C85-0535-49FA-BA24-F6B28DB4D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95450"/>
            <a:ext cx="1809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2F80ED"/>
                </a:solidFill>
              </a:defRPr>
            </a:pPr>
            <a:r>
              <a:rPr sz="2850" b="1">
                <a:solidFill>
                  <a:srgbClr val="2F80ED"/>
                </a:solidFill>
              </a:rPr>
              <a:t>事实</a:t>
            </a:r>
          </a:p>
          <a:p xmlns:a="http://schemas.openxmlformats.org/drawingml/2006/main">
            <a:pPr algn="ctr">
              <a:defRPr sz="2850" b="1">
                <a:solidFill>
                  <a:srgbClr val="2F80ED"/>
                </a:solidFill>
              </a:defRPr>
            </a:pPr>
            <a:r>
              <a:rPr sz="2850" b="1">
                <a:solidFill>
                  <a:srgbClr val="2F80ED"/>
                </a:solidFill>
              </a:rPr>
              <a:t>→</a:t>
            </a:r>
          </a:p>
          <a:p xmlns:a="http://schemas.openxmlformats.org/drawingml/2006/main">
            <a:pPr algn="ctr">
              <a:defRPr sz="2850" b="1">
                <a:solidFill>
                  <a:srgbClr val="2F80ED"/>
                </a:solidFill>
              </a:defRPr>
            </a:pPr>
            <a:r>
              <a:rPr sz="2850" b="1">
                <a:solidFill>
                  <a:srgbClr val="2F80ED"/>
                </a:solidFill>
              </a:rPr>
              <a:t>规则</a:t>
            </a:r>
          </a:p>
          <a:p xmlns:a="http://schemas.openxmlformats.org/drawingml/2006/main">
            <a:pPr algn="ctr">
              <a:defRPr sz="2850" b="1">
                <a:solidFill>
                  <a:srgbClr val="2F80ED"/>
                </a:solidFill>
              </a:defRPr>
            </a:pPr>
            <a:r>
              <a:rPr sz="2850" b="1">
                <a:solidFill>
                  <a:srgbClr val="2F80ED"/>
                </a:solidFill>
              </a:rPr>
              <a:t>→</a:t>
            </a:r>
          </a:p>
          <a:p xmlns:a="http://schemas.openxmlformats.org/drawingml/2006/main">
            <a:pPr algn="ctr">
              <a:defRPr sz="2850" b="1">
                <a:solidFill>
                  <a:srgbClr val="2F80ED"/>
                </a:solidFill>
              </a:defRPr>
            </a:pPr>
            <a:r>
              <a:rPr sz="2850" b="1">
                <a:solidFill>
                  <a:srgbClr val="2F80ED"/>
                </a:solidFill>
              </a:rPr>
              <a:t>选择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1FAE70-8E12-4346-9D9D-83471D3F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B93A1"/>
                </a:solidFill>
              </a:defRPr>
            </a:pPr>
            <a:r>
              <a:rPr sz="1200" b="0">
                <a:solidFill>
                  <a:srgbClr val="8B93A1"/>
                </a:solidFill>
              </a:rPr>
              <a:t>2026.08.05</a:t>
            </a:r>
          </a:p>
        </p:txBody>
      </p:sp>
    </p:spTree>
    <p:extLst>
      <p:ext uri="{BB962C8B-B14F-4D97-AF65-F5344CB8AC3E}">
        <p14:creationId xmlns:p14="http://schemas.microsoft.com/office/powerpoint/2010/main" val="3089045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B06132-6F8B-4DFD-B59F-2C68750B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06 / 新候选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087847-1E20-4191-9E11-BA9851242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新候选把“属于哪里”和“负责哪里”分成两个字段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0283A8-FB7F-43B4-93E1-5A7C4C8DD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扁平分组、没有嵌套、没有当前组切换；管理范围可以重叠。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935AAC-8DF8-4925-8A9B-E9EDB576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5D1CB6-9F94-41D7-9C1A-92936BA93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22D29F-3740-46AD-9A07-27A15276E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待讨论候选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B7EFDD-6278-4D29-965E-AC1CFD40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604C27-070C-47FD-9ABF-95D80385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62150"/>
            <a:ext cx="1066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solidFill>
              <a:srgbClr val="2F80E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CD4CFA-06F4-4DC4-84CC-4474E8B1B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9775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组织身份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BC055F-E0C8-47F2-86FB-59C03A659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EAF5F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26F457-6BB2-490B-B9F9-D49CC7B6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52700"/>
            <a:ext cx="320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所有者 / 管理员 / 普通成员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5CE1EF-4BC1-45C3-888A-36846393C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1066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solidFill>
              <a:srgbClr val="2F80E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95DC1C-53E6-4EC8-8D32-D42D88DB8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14725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业务身份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8E0E81-7307-4298-BC27-F1BF6C48D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EAF5F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16D68D-69B6-4454-BD77-133D9A0B9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57650"/>
            <a:ext cx="320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T2 / T3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8AB8CF-5E9F-4101-AD9E-3D2E79BD2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62150"/>
            <a:ext cx="1066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19653"/>
          </a:solidFill>
          <a:ln xmlns:a="http://schemas.openxmlformats.org/drawingml/2006/main" w="0">
            <a:solidFill>
              <a:srgbClr val="21965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4C8967-1B5A-4C82-8E69-5BF72332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09775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稳定归属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5CD01F-3425-44A3-85C6-A55009DB9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571750"/>
            <a:ext cx="28575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EAF7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262DF9-9C87-4FBE-BC76-41710262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686050"/>
            <a:ext cx="26289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所属分组</a:t>
            </a:r>
          </a:p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每个账号恰好一个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C840F4-B466-45DC-9741-217EA235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0480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463856-4D98-4211-AB4C-295F46CF3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9718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2A0470-352D-4CC3-B6A0-7E92A0D8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71750"/>
            <a:ext cx="26670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9604C5-03D5-4E0D-9D18-E6B279541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686050"/>
            <a:ext cx="2438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Owner 的对象归属</a:t>
            </a:r>
          </a:p>
          <a:p xmlns:a="http://schemas.openxmlformats.org/drawingml/2006/main">
            <a:pPr algn="ctr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项目 / 记录 / 支付单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56EEF8-949C-49EA-8C45-C5BC6F88C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14800"/>
            <a:ext cx="1066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B74D80-F98C-4874-854E-750888248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62425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管理范围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AE766A-8F43-4107-AEAA-013027917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724400"/>
            <a:ext cx="28575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9525">
            <a:solidFill>
              <a:srgbClr val="FFF4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1198970-F8E5-45AD-8546-6D2EB575A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838700"/>
            <a:ext cx="26289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0..N 个扁平分组</a:t>
            </a:r>
          </a:p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或“全部分组”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A49526-71CF-464C-8E33-896D0FFF1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20065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4D11E26-7583-4692-9F0B-9302105E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12445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C89C2B6-C0FF-4A4B-B28E-3F3BA25F3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724400"/>
            <a:ext cx="26670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0A0126D-A345-4035-BF10-A4265875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838700"/>
            <a:ext cx="2438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Dashboard / 配额 / 组级设置</a:t>
            </a:r>
          </a:p>
          <a:p xmlns:a="http://schemas.openxmlformats.org/drawingml/2006/main">
            <a:pPr algn="ctr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范围内业务访问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8E29B2-C8DC-4A15-A4AD-BF981FAB3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7706"/>
                </a:solidFill>
              </a:defRPr>
            </a:pPr>
            <a:r>
              <a:rPr sz="1350" b="1">
                <a:solidFill>
                  <a:srgbClr val="D97706"/>
                </a:solidFill>
              </a:rPr>
              <a:t>候选规则：每组允许 0..N 名 T2 管理者；一个 T2 可以管理 1..N 个组；范围可重叠。</a:t>
            </a:r>
          </a:p>
        </p:txBody>
      </p:sp>
    </p:spTree>
    <p:extLst>
      <p:ext uri="{BB962C8B-B14F-4D97-AF65-F5344CB8AC3E}">
        <p14:creationId xmlns:p14="http://schemas.microsoft.com/office/powerpoint/2010/main" val="10177838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32DA6AD-D52A-4469-B4FA-A742A0A0B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06 / 新候选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1A63F8-9DA9-4E24-BB49-AB7D379E9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在新候选中，A、B、C 都能被解释，但不需要当前组切换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23A472-7588-4E5B-B4B5-A26D37E68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这张表是团队讨论时最重要的“代入题”。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50B040-4637-4ABD-B793-81741FD8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B88B8E-B6A8-482F-B64C-85D9842FE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2A805A-0F5F-4FB0-BCBD-6E940308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待讨论候选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94487C-E9B2-4E5C-9CA8-09FDC9776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86B37F-C508-4B4B-9D59-49157DE1D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774A80-99AB-44DE-A206-B26A4DF3C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账号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063ACB-B501-4FD9-81B5-8A8D7B29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19431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76CBD4-7C37-4CE0-BF9A-59E7BB02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038350"/>
            <a:ext cx="152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组织身份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F05631-C264-41D4-BD91-7E961BD1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943100"/>
            <a:ext cx="952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9A1D5F-CE20-4504-9ED6-723BD438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038350"/>
            <a:ext cx="76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业务等级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4B88C4-E711-424C-B88C-BF7F048F9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9431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3F719D-F380-4204-A1CD-D2423E124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038350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所属分组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36F22F-0531-4B4D-A75F-5BBF5FB8C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43100"/>
            <a:ext cx="2095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01D9B3-1458-448A-B83E-6DFBD615C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038350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管理范围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D6EFD4-1E58-41DF-8DC9-EBEC8AD60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943100"/>
            <a:ext cx="316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A83F1B-1508-4F44-BBCA-B2A15E0A5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038350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默认效果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E3B433-8D39-40E7-ABAE-239C026A8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C23A7D-1FD2-4108-9CFB-2D1D8091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9557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A 营销负责人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ADAE12-BF88-4DD3-AE15-BE66B0E70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60985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4F2F38-8608-455C-B36E-75B19E1D4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695575"/>
            <a:ext cx="152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管理员或普通成员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9EA72A0-4E11-4BDB-87CB-08B9DFD0C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609850"/>
            <a:ext cx="952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EAE0FE-E9B1-4B56-A678-67688442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95575"/>
            <a:ext cx="76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5F21E8-AD72-4F3E-9A5B-A610C8D59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60985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BBA991C-B2C3-4B19-8DB7-3A2240FAB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69557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营销管理组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7A5EB07-A353-4F9C-8B43-1C09AFA89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09850"/>
            <a:ext cx="2095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AB2B804-CBC7-4D61-AF9D-05C9711AE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69557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营销一组、营销二组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51DCA0-D2C9-427C-AB6D-9D3684C50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609850"/>
            <a:ext cx="316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4F931E0-0140-4DC1-8CDA-50EB733A7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695575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看汇总 / 配额 / 组级配置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90EFD8B-D810-4ECB-B2D3-1C004B3FF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90D9301-329C-4BE9-A1D2-F0816326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6232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B 老板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72BA9EE-8A75-4F0B-B975-D9CBAB0C1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2766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629D73-0FED-4244-9698-78B38E51F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62325"/>
            <a:ext cx="152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组织所有者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12CD7EF-C3ED-4A48-9AEF-1A3AF499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276600"/>
            <a:ext cx="952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79FCFD-CC7E-4372-B802-B731E9A6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362325"/>
            <a:ext cx="76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4E6B0AA-D164-404A-828A-684532D5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2766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952BFB6-A764-4A0A-9553-3E94E5F51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36232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默认组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76992EA-EAB9-4103-B60A-5801D9811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76600"/>
            <a:ext cx="2095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22AE8C5-BE0E-4370-BDDE-03F0BDDC8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623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全部分组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3D5C566-C195-444D-A1E1-30DE8D357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76600"/>
            <a:ext cx="316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66A940C-6E3D-4752-AA90-C74474390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62325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全组织业务管理，但权限显式来源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300D625-C856-40AE-B774-6A728BB4C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5ECF0D2-FDBD-4B6E-9F31-E716C17C6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2907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C 组负责人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78B11F9-A036-4414-B443-D7A5E13E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94335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F353B08-F389-4BB8-91BC-097A42783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029075"/>
            <a:ext cx="152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普通成员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D2B4B1B-3E5A-41EA-8D8C-50A1234F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943350"/>
            <a:ext cx="952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50C915D-B6A1-4D66-BB68-19446FCF2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4029075"/>
            <a:ext cx="76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T2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F8765D0-5ABD-4B01-AA1D-8AAFCB3F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94335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17D4450-CED5-4D42-86DA-1C9720AB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402907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营销一组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292451B-CA7D-4980-866E-2B5964C60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943350"/>
            <a:ext cx="2095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1E0F276-31DB-415E-87A9-37C42AC7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2907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营销一组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3E3159A-E1B6-4524-B161-9D65967F9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943350"/>
            <a:ext cx="316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00B1604-2592-420E-B65F-37316B70C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029075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本组日常管理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8247469-2648-40A5-B5BA-9A4468EB6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01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1A63CDB-3F2F-452E-908E-77BB8666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9582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D 执行成员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471379F-A046-477C-88B6-27E48F88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6101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783E738-D114-4DCD-8744-9311E8419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695825"/>
            <a:ext cx="152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普通成员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EE8E63F-154F-4D81-81D9-7BB83C7F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610100"/>
            <a:ext cx="952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903B3C4-54E6-4EBF-B89A-4E0707946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4695825"/>
            <a:ext cx="76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T3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101F7EC-950F-4A86-AEC5-82D037C92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610100"/>
            <a:ext cx="15621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E473A73-1432-4B71-8E5C-13C88E2D8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4695825"/>
            <a:ext cx="1371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营销一组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4821743-382C-4461-8975-29653BEF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610100"/>
            <a:ext cx="2095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B1FE85A-90D5-43DD-BDC0-502CACDB8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6958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无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57C304B-03C0-4285-99CB-E46A32590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610100"/>
            <a:ext cx="316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B416BAE-5CA5-4510-8B17-D8405942C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695825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自身和对象协作权限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A0012AC-D97C-4A7A-9BE5-A88525028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57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CCADDA0-5F7A-4D85-BC74-BF073D84E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29250"/>
            <a:ext cx="1000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19653"/>
                </a:solidFill>
              </a:defRPr>
            </a:pPr>
            <a:r>
              <a:rPr sz="1500" b="1">
                <a:solidFill>
                  <a:srgbClr val="219653"/>
                </a:solidFill>
              </a:rPr>
              <a:t>小团队：只创建一个默认组；B/A 的管理范围就是默认组，普通成员不感知额外概念。</a:t>
            </a:r>
          </a:p>
        </p:txBody>
      </p:sp>
    </p:spTree>
    <p:extLst>
      <p:ext uri="{BB962C8B-B14F-4D97-AF65-F5344CB8AC3E}">
        <p14:creationId xmlns:p14="http://schemas.microsoft.com/office/powerpoint/2010/main" val="345616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BC09381-E50E-4BC7-9367-C2A3872CD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07 / 权限计算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90F850-9A24-478B-B14B-CEADB93F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两套模型都应使用同一条权限计算链，差别只在“范围来源”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28E47E-D008-4AA1-9FD4-26E14D67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这样可以保留已确认的对象协作和安全边界，控制改动面。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8CB84D-FAF9-4AD8-9542-6C544D486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41AD97-27A9-44CE-80BF-933C2FDC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3F6A6A-C12E-4378-AA34-4675D3F1C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已确认底座 + 待讨论范围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720652-D2F7-41B0-B699-6E5BA2715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93E3FE-0D62-40F4-9282-C54AAE68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2095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41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84F24A-5E59-41C3-A92F-59AE928A4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00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硬限制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6291C2-8870-4D11-A4ED-24F814AEB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145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841E00-3A7E-4BD3-9B20-7D9643A60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3835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FCD09E-07CD-4123-A561-B3CEC261C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828800"/>
            <a:ext cx="7143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9AC444-2240-4BD3-8994-5AE06222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95262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33"/>
                </a:solidFill>
              </a:defRPr>
            </a:pPr>
            <a:r>
              <a:rPr sz="1350" b="1">
                <a:solidFill>
                  <a:srgbClr val="172033"/>
                </a:solidFill>
              </a:rPr>
              <a:t>模块未开通 / 套餐无权益 / 账号停用 / 组织关系失效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25B085-F72E-40B0-A5CB-EDE816CBC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2095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5F7C49-2D58-46A8-9416-E56335E9B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账号准入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6E8FB3-CF16-47BF-908E-322005FFE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89560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7849FC-3632-4E52-A7CA-46E775E32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194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99F938-C648-4088-9A8B-327BAE8CA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609850"/>
            <a:ext cx="7143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37BC76-A1E2-4C34-BFFE-2096F43FB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73367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账号级模块可用性 + 账号配额状态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F53D31-E257-44A4-945C-07DF861F2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2095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5E5295-EB82-4B03-A897-B604E53AC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623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管理范围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DA39CD-94D3-417C-A986-4AAC5E025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6766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B44B12F-96B5-4ACF-A782-1DD807779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60045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227D4A-B7BB-4F2C-A561-C5E32239A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390900"/>
            <a:ext cx="7143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258BD4A-8E80-45D7-BC31-19B0426C7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51472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旧：T1 全组织 / T2 本组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新：管理范围命中的分组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986AB9-F0EC-43B8-9FC9-988046B62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2095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DCC3B96-4624-482B-8B50-27617049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对象授权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71A968F-867E-406C-939F-73D8A794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45770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B1CD0B8-4045-4113-BF16-DEAA6229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3815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2F547F-B349-462D-B24E-DF952AF13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171950"/>
            <a:ext cx="7143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8CFC9AE-0214-4F60-B66E-73E838D58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9577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Owner / Editor / Viewer + can_manage_collaborators / can_execute_payment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A703B0-22E3-45F9-8E35-476B37C47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2095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F8BC9D3-EEB6-4494-B7B6-51634C0B0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动作判断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509951-C71C-40B4-8D8C-0F5FD6CA0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2387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C836D4B-4837-42DF-A775-CA25529A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16255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E9DBEB6-A25C-40E5-9C59-2ABB8439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953000"/>
            <a:ext cx="7143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C09F85F-CCB1-46F7-9B07-1ED294483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507682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33"/>
                </a:solidFill>
              </a:defRPr>
            </a:pPr>
            <a:r>
              <a:rPr sz="1350" b="1">
                <a:solidFill>
                  <a:srgbClr val="172033"/>
                </a:solidFill>
              </a:rPr>
              <a:t>查看、编辑、删除、转交、协作者管理、支付执行分别判断</a:t>
            </a:r>
          </a:p>
        </p:txBody>
      </p:sp>
    </p:spTree>
    <p:extLst>
      <p:ext uri="{BB962C8B-B14F-4D97-AF65-F5344CB8AC3E}">
        <p14:creationId xmlns:p14="http://schemas.microsoft.com/office/powerpoint/2010/main" val="133256803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714D47-2803-4E1E-A540-341D8864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07 / 权限计算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51BC33-60BB-48B5-AA85-955E8E4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对象协作继续保持项目级，管理范围不等于把账号批量写进协作者列表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79B557-3284-49D8-AC18-49E44B306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这是减少同步成本和避免权限“传染”的关键设计。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4102C5-230E-4503-B363-CC35FD11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F03F0F-D296-4066-97A4-1E103569A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147307-373B-4CD0-B657-38B4A3D5B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已确认底座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4ADC85-27FA-49EB-A110-DB7CEE263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DADFB4-C95B-4FAA-AAD2-2E75A529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2095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EAF5F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A52072-5BBC-4360-9CC7-AF2BDFA8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81250"/>
            <a:ext cx="1866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模块准入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账号是否能进入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184D64-E102-4DD6-A36D-64FF08541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7051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D2AC2E-5DBC-4194-B9FE-190F41B6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6289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19C1FE-202A-44EA-BEDD-710B0E28E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266950"/>
            <a:ext cx="2095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EAF7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B99722-BCF3-4E7F-946B-50BCDEEDE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381250"/>
            <a:ext cx="1866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Owner 所属分组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决定对象归属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27FC74-49A5-4F45-A05A-C0B48714C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7051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235EE6-B0AC-42DB-806C-252006AC1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289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403B6B-2C6D-40E2-B011-59715253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266950"/>
            <a:ext cx="2095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9525">
            <a:solidFill>
              <a:srgbClr val="FFF4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2C71D8-40B8-40C6-BA15-FEBE2C1DE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81250"/>
            <a:ext cx="1866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管理范围 / 角色范围</a:t>
            </a:r>
          </a:p>
          <a:p xmlns:a="http://schemas.openxmlformats.org/drawingml/2006/main">
            <a:pPr algn="ctr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动态覆盖一批对象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0B3ED2-2A87-45D1-9FC5-696CB6DB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7051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2F42FD-3ADA-42D0-BF67-4602E37D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62890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B358C0-33C2-4342-A755-1541B1F07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266950"/>
            <a:ext cx="1714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392117-FBE5-489E-8A97-71BEAA2B4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381250"/>
            <a:ext cx="1485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033"/>
                </a:solidFill>
              </a:defRPr>
            </a:pPr>
            <a:r>
              <a:rPr sz="1350" b="1">
                <a:solidFill>
                  <a:srgbClr val="172033"/>
                </a:solidFill>
              </a:rPr>
              <a:t>对象 ACL</a:t>
            </a:r>
          </a:p>
          <a:p xmlns:a="http://schemas.openxmlformats.org/drawingml/2006/main">
            <a:pPr algn="ctr">
              <a:defRPr sz="1350" b="1">
                <a:solidFill>
                  <a:srgbClr val="172033"/>
                </a:solidFill>
              </a:defRPr>
            </a:pPr>
            <a:r>
              <a:rPr sz="1350" b="1">
                <a:solidFill>
                  <a:srgbClr val="172033"/>
                </a:solidFill>
              </a:rPr>
              <a:t>当前项目显式 Viewer / Editor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D0AC66-DF1A-4BF4-8C44-41C8A655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28E0B6-EF28-44A8-853C-5FEBD76EF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033"/>
                </a:solidFill>
              </a:defRPr>
            </a:pPr>
            <a:r>
              <a:rPr sz="1800" b="1">
                <a:solidFill>
                  <a:srgbClr val="172033"/>
                </a:solidFill>
              </a:rPr>
              <a:t>高风险动作永远单独判断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678D79-EC32-4D33-B5BC-00E279C6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1910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- 删除：不从普通 Editor 自动推导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2A1AAB-A4E6-4AF9-81FF-A9FA7369C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59105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- Owner 转交：遵守同组 / 移交任务规则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D282880-52D8-4E5D-A92E-2FCD2DD1C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9911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- 协作者管理：Owner / T1 或显式附加能力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668205-7502-4E63-9361-E059B84DD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39115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- 支付执行：Owner / T1 或 can_execute_payment；资金责任仍归 Owner</a:t>
            </a:r>
          </a:p>
        </p:txBody>
      </p:sp>
    </p:spTree>
    <p:extLst>
      <p:ext uri="{BB962C8B-B14F-4D97-AF65-F5344CB8AC3E}">
        <p14:creationId xmlns:p14="http://schemas.microsoft.com/office/powerpoint/2010/main" val="163846997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159B37-02EC-4119-A937-7DB2F52B6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08 / 配额与特殊对象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2442B7-9CF4-44C2-8856-6390EB2F2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配额、支付和移交可以先沿用既定边界，根模型只替换“谁有权操作”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7AEF6A-F15B-48F2-A95A-1ADCA4FE2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这部分是新方案相对可控的原因。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6C1B9F-5C0D-459F-A903-1B37D768A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050FCE-CEB4-4DAE-BDC2-C080A8804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3A77AA-3FB3-455B-8B4D-CB665888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已确认底座 + 后端待核验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7167D3-41FF-4E97-AEC0-550AEB38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028902-7FDD-47CA-86D2-0FCC309BA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329565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031142-6E0D-4DF3-8781-521C49489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8000E2-6577-471C-B957-33AE43D9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19653"/>
                </a:solidFill>
              </a:defRPr>
            </a:pPr>
            <a:r>
              <a:rPr sz="1950" b="1">
                <a:solidFill>
                  <a:srgbClr val="219653"/>
                </a:solidFill>
              </a:rPr>
              <a:t>配额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951244-A400-4296-AEF8-E15616290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05150"/>
            <a:ext cx="28384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组织 → 分组 → 账号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允许下级上限之和超过父级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实际消耗逐层拦截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账号 inherit = 不设个人上限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8AC5CD-6EFA-4F6E-8C3A-D07997CC3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57400"/>
            <a:ext cx="329565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13C327-3BBE-4768-A1F4-018D4D15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5740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A49068-F868-40EF-9B42-87691DE34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F80ED"/>
                </a:solidFill>
              </a:defRPr>
            </a:pPr>
            <a:r>
              <a:rPr sz="1950" b="1">
                <a:solidFill>
                  <a:srgbClr val="2F80ED"/>
                </a:solidFill>
              </a:rPr>
              <a:t>跨境支付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7472BD-B683-409F-9F85-0B2598A8B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28384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本期所有账号不受个人支付额度限制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资金模式 shared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预约提交即形成资金承诺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fundingUid 取 Owner 快照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D48D2-F062-4AE0-8F69-8C5EE5687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57400"/>
            <a:ext cx="329565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15E216-0FBB-46EC-91B1-0ECD4C0AE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5740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9FD735-DFEA-4880-AC5D-F635E894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97706"/>
                </a:solidFill>
              </a:defRPr>
            </a:pPr>
            <a:r>
              <a:rPr sz="1950" b="1">
                <a:solidFill>
                  <a:srgbClr val="D97706"/>
                </a:solidFill>
              </a:rPr>
              <a:t>转组 / 离职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F4FE7F-B235-4F86-8285-004E7439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105150"/>
            <a:ext cx="28384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必须进入标准移交任务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选择跟随本人或移交接收人</a:t>
            </a:r>
          </a:p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预检查、摘要页、通知、回滚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701906-2EE5-4D78-99C8-2C6C3E349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76850"/>
            <a:ext cx="10572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EE5241-85AC-49F6-8B45-F6F3545FC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67350"/>
            <a:ext cx="10077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7706"/>
                </a:solidFill>
              </a:defRPr>
            </a:pPr>
            <a:r>
              <a:rPr sz="1425" b="1">
                <a:solidFill>
                  <a:srgbClr val="D97706"/>
                </a:solidFill>
              </a:rPr>
              <a:t>后端仍需确认：真实扣额主体、支付可见范围、editFlag / Owner 真值、移交事务边界。</a:t>
            </a:r>
          </a:p>
        </p:txBody>
      </p:sp>
    </p:spTree>
    <p:extLst>
      <p:ext uri="{BB962C8B-B14F-4D97-AF65-F5344CB8AC3E}">
        <p14:creationId xmlns:p14="http://schemas.microsoft.com/office/powerpoint/2010/main" val="24299244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FC35BC9-D7BC-4376-829D-8DB9CA5D2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09 / 影响评估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888544-5DFC-458C-B0D5-142397BA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新候选不是全盘重做：对象底座保留，账号与范围章节需要重写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05D9F8-74AD-4DB1-AE7B-DB5423A45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影响最大的不是页面数量，而是权限来源和迁移逻辑。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BCE975-CCF0-402C-A746-62AEBCEB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BE031B-B1DC-4708-8655-2BE070F16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7CD63A-D979-4323-A1DC-C8913F837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新旧方案对比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C5D50B-653E-4F31-B340-3B46E3DD7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5D069B-C5AA-4736-B890-8D4A97C91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6A529C-4C31-4FC1-8980-07C20F5F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62150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Spec 区域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34EA1D-9BFB-454A-A9FC-FEF14758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669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1165DC-6F79-4B64-83A1-3A5DC49D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962150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旧模型处理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7AFBEE-4EE4-4D61-BE1E-E89C1E38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8669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DE61D1-DCF9-4977-80C6-4EEC5CAD3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962150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新候选处理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20BFDE-0540-4991-A4B1-EDB73833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8669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9F331F-8834-4625-944B-17A2A2A43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962150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影响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0D04E8-289F-421F-9FBD-5B402A7A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5CE79D-B101-450F-B1B1-C4210305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622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核心实体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5AEEE0-1C3C-4B96-90A7-A3C9914C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4765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F2D467-15A6-41DB-9A3F-BDF909E9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5622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T1 无组；T2/T3 唯一组；group.leaderUid 单值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6D3CFC-93C5-4321-B06B-7C0FD227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765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CCEE1C-439B-40FF-B5F4-BF394A2A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622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所有账号唯一所属组；组与 T2 多对多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FB0593-A12C-435F-89CC-A04FBC90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4765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23E6DD-C3B2-447E-ADED-9AEF6D2F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622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重写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FCADA2-6730-4D28-A713-A3112EB53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861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5C45AB-3D97-481D-A9A6-7C6E04BDB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718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统一鉴权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08976C-1E48-461C-8D84-758E7BE5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0861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CD7D57-C05D-45D9-BE6F-B9E82E029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1718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T1 隐式 / T2 本组 / ACL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DA3FA3-29A1-4772-95B1-D7FF73015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0861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BB6E36-A6BF-467D-9121-36ECF9471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718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管理范围命中组 / ACL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81FDBDC-94E3-4FA2-911F-0DC0FEFCF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0861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6AAB247-21BF-4934-8E25-0F249A1F7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718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重写来源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B448B5-29DA-45B0-8B82-F3C69DC22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5CAA73B-F230-4385-A993-4BB732757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814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配额计算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3F12CDE-85DA-48DD-9B6A-93793CE7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6957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27F96EE-82C8-4AFC-8EF9-7245F9690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7814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组织 → 组 → 账号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09DF084-D70A-4F53-A2E8-DA8C14C8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6957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82C7E5-81DF-471C-BEE3-F9CE55DD1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7814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组织 → 组 → 账号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A5B6620-02E8-4303-B53E-9BDB5D78C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6957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FBB48F9-A29B-4F22-9625-9AD215B6B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7814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基本保留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8259768-A65F-4671-8AE1-53DC2CD98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C44D02F-9644-4563-80BD-3D0EF79F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910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对象 ACL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DF9C3DB-27AA-41E8-A9B7-74084606C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3053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25AAD3B-9C7C-436F-AD8E-CB8583D71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3910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Owner / Editor / Viewer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74C35A2-CAF1-4BF0-A630-49A75FFC4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3053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D221B7C-4671-4964-8B5D-1517C2A47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3910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Owner / Editor / Viewer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235D59D-CFA3-4FDE-A9D8-088735B61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3053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68B81FF-27E4-4E28-89A7-ADDE24AC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3910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保留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8EF4D3B-7345-4A8C-8A6D-00683CC18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01F491B-DA26-42EB-BA12-C0415C3DB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006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成员移交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23CA406-7E98-461E-A16E-9A13145A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9149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D062508-196D-43E1-AF0C-FDF433B6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0006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T1 特殊接收人，普通成员同组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DABB0BF-8933-4B9D-8261-1B55EE734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9149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409E866-0755-4A1A-BA12-77DF8E351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50006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所有账号有组；范围负责人不自动成为接收人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450FC56-F644-46E6-A4CF-9EE623937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9149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2C21F08-E626-47A0-9319-10B1A8B9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50006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需重新定边界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F1F1EC4-2991-4881-B62E-F1A1956D9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1619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E646D17-1BAF-4E27-9A67-0B44379B5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0225"/>
            <a:ext cx="142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CRM 迁移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2D145ED-A4D6-42FC-8357-ADDC1A239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524500"/>
            <a:ext cx="2857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03E03C0-169E-4E83-99ED-46E20A29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6102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T1 + T2/同组范围策略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A0CEA19-9606-4A1B-9A4A-9A712CD6A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5524500"/>
            <a:ext cx="3429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C097313-A0A9-49BF-AEE1-4BB47312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5610225"/>
            <a:ext cx="323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改为新业务范围来源，四项语义仍等价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1CB319C-72B4-479C-80BB-F9DAB707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5524500"/>
            <a:ext cx="2667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4B819AC-77A8-4CAA-8F30-9F1E79B2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56102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需重写映射</a:t>
            </a:r>
          </a:p>
        </p:txBody>
      </p:sp>
    </p:spTree>
    <p:extLst>
      <p:ext uri="{BB962C8B-B14F-4D97-AF65-F5344CB8AC3E}">
        <p14:creationId xmlns:p14="http://schemas.microsoft.com/office/powerpoint/2010/main" val="175548340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4EB1E2-F518-4724-A2B5-A4283F42A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10 / 决策台账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71DEEE-8841-4472-9A50-A46893D01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已确认事项：先把不依赖根模型的底座做成稳定共识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B6069D-DA08-4DDB-A900-C49B0EBB2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这些内容可以作为后续 Spec 重写时的保留区。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FE4906-B98D-4E43-8AD1-59E14026C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47207C-5738-4B0A-9FFA-888C7A025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2215C6-0627-48B2-9237-746D180A4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已确认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F3013F-D046-46ED-BFCD-49E7B0ECB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17D995-31E5-41EF-BDF9-EA097A83C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240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本轮范围：主子账号和权限为主；配额做强关联项；数据导出进入 TODO。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3DD915-E08C-4CAD-B3A3-B53D825CB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812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所有模块逐账号配置可用性和配额，不用 T1/T2/T3 聚合全部功能权限。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737361-D9BC-4575-9554-2F9EA9D11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384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项目 / 记录 / 支付单使用 Owner / Editor / Viewer；协作至少落到对象级。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F7049E-98D2-4572-8787-A05AA2C80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956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Owner、created_by、实际 actor、资金责任账号分开保存。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B2F4ED-BF56-46D5-B560-217C09178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528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T1 隐式协作、Viewer、Editor 附加能力不能互相传染；高风险动作独立判断。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4F249A-C03D-40FA-9842-A308DF22B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100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CRM 线上四项写权限保持等价迁移，不直接清空或重置。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D98223-6AF5-4D0D-8333-E99DEFA7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672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跨境支付本期不做账号支付额度，保持 shared；支付单接入对象协作。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1ADA89-C7A9-4E26-BF2A-4D9F41455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244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成员转组 / 离职数据移交是必需独立议题，支付模块先接口化假设。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BCC5AB-CEC6-476E-A02F-935012D75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19750"/>
            <a:ext cx="10001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AF41F5-B778-46D2-8B5F-17E146D65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724525"/>
            <a:ext cx="952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9653"/>
                </a:solidFill>
              </a:defRPr>
            </a:pPr>
            <a:r>
              <a:rPr sz="1350" b="1">
                <a:solidFill>
                  <a:srgbClr val="219653"/>
                </a:solidFill>
              </a:rPr>
              <a:t>这些规则会被新旧两套根模型共同复用。</a:t>
            </a:r>
          </a:p>
        </p:txBody>
      </p:sp>
    </p:spTree>
    <p:extLst>
      <p:ext uri="{BB962C8B-B14F-4D97-AF65-F5344CB8AC3E}">
        <p14:creationId xmlns:p14="http://schemas.microsoft.com/office/powerpoint/2010/main" val="44059786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F45D8DE-04D4-4CFD-9D89-F8ECE1A3B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10 / 决策台账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BDDACB-2ECA-4B8F-B7E4-FD77C3694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未确定事项：根模型只有一个总决策，但会影响五个下游规则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CA4FD3-73D1-4AF3-A26E-6444DE5FE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团队讨论可以先集中处理这些问题，不必同时讨论全部模块动作矩阵。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0C7936-80C7-4CE2-B66E-F0FD6B42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B26FA1-2F66-4884-BDBF-F41000BC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61B270-11F2-4468-9440-B5059A0F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待讨论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85815C-37DD-4F4E-AF42-019B17592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2917D0-9836-466E-8D61-44818A0B9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716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3974BE-45F1-44BB-864B-E872CDC85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431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是否采用扁平分组 + 账号唯一所属组？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C994E5-DCDF-4A23-A4C5-71456E5F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431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新候选的基础前提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FA1575-10D5-497F-8C17-99A53EA58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C75348-AA40-4F09-B163-7EA42F791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193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23F525-9241-445D-9618-F35A7DEC6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5908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每组 T2 是 0..1 还是 0..N？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4030BE-30A4-4EAF-B525-D6EF4B23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0..N 能同时支持 A / B / C，但取消唯一组长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E12418-A392-4F0B-A1A5-8F1218F1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099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D714A6-F12F-4696-8CB4-4870B714D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670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99D898-A83E-41E0-9DE8-D8E48831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38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T2/T3 是独立字段还是由管理范围推导？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D5B7DF-662C-42BD-BB2D-F1384C64D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推导更一致，独立字段迁移更稳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DAD8A5-B84E-468A-8E6D-66882F6A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576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1D25CE-3366-4AC7-9A7B-9BD962D54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14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D473AB-429B-47E2-9545-74458A2B9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管理范围固定授予哪些动作？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973277-ABF7-4BAC-B8D0-1C3ACDD8F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862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查看汇总、配额、组级配置、业务读写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6919BB-968F-468A-B4DA-4F6454B5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053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97213A-E6D2-433B-8A05-C2406ADA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624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45CB89-F28C-4536-8188-7DAB2061C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339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负责范围账号能否参与跨组对象操作？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AFFDC2-B4EF-4DC2-ABA4-5E137766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339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要区分范围管理权与显式跨组协作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8268127-D981-4894-8EFB-B91F10014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530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8F0C64-C1D7-4970-83FE-B8E776CAE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101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D6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314169-D76E-4C68-B62B-D160C2118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816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组织所有者/管理员如何获得业务权限？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ED8CAD-10E7-424F-8D5E-6B86A00E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1816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显式范围，还是仅角色身份 + 账号配置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FEFA33D-2463-4908-9B5C-F0FD65B36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007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9219319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4F6E93-44EE-498D-83B8-59FBA4C1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11 / 范围与节奏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C59A67-00A3-4DAB-B092-CA381A75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交付范围分四层：P0 先做主线，未确认模型不进入实施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AB2B9B-0786-4C36-9161-992E971EF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优先级已基本明确，根模型确认是进入 Spec 重写的前置条件。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5C944F-A883-40A5-800A-013FD337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0C14F3-E1C6-4A5E-A7C9-9E604FE0C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4AF7FB-62FA-40A6-B896-AF573E871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优先级台账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4D3696-3697-4D6F-B7E8-4A39EA74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960F27-1B12-4063-81BE-ECC3E8744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24003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8F0ED3-6077-48CE-9F52-B5CE1565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2400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7C63A2-1656-44A2-BE9F-2D49C2A78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431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F80ED"/>
                </a:solidFill>
              </a:defRPr>
            </a:pPr>
            <a:r>
              <a:rPr sz="1950" b="1">
                <a:solidFill>
                  <a:srgbClr val="2F80ED"/>
                </a:solidFill>
              </a:rPr>
              <a:t>P0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9C148F-3DF7-499A-8CFD-0581F4AD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71800"/>
            <a:ext cx="1981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角色 / 账号 / 分组根模型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账号级模块准入与配额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对象级协作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CRM 等价迁移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跨境支付 ACL 与准入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成员转组 / 离职移交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FADF24-6366-4DD4-8162-3C0B81E0A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962150"/>
            <a:ext cx="24003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A037FD-EE64-4DA1-926F-2B918B1EF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962150"/>
            <a:ext cx="2400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A74449-D0F0-4F18-AC61-C01A4F38B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3431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19653"/>
                </a:solidFill>
              </a:defRPr>
            </a:pPr>
            <a:r>
              <a:rPr sz="1950" b="1">
                <a:solidFill>
                  <a:srgbClr val="219653"/>
                </a:solidFill>
              </a:rPr>
              <a:t>P1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6894F2-C960-4EE1-8840-44CDB2B8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71800"/>
            <a:ext cx="1981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成员与协作人搜索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配额周期 / 可见性细化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内容监控标签定义限制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批量增加额度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相关页面入口优化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2F75ED-3073-428B-9E2A-BD756C3C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962150"/>
            <a:ext cx="24003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B3331D-E763-4EA8-8DF2-B59DC1BC5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962150"/>
            <a:ext cx="2400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CB805E-144F-4745-945C-9E44F234A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97706"/>
                </a:solidFill>
              </a:defRPr>
            </a:pPr>
            <a:r>
              <a:rPr sz="1950" b="1">
                <a:solidFill>
                  <a:srgbClr val="D97706"/>
                </a:solidFill>
              </a:rPr>
              <a:t>Backlog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CAF887-F70E-41DE-BC25-C34ADCBF2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71800"/>
            <a:ext cx="1981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旧任务列表默认协作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消息中心单会话 ACL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更复杂的数据迁移选择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非主线业务对象接入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410D47-AF0B-4D3F-A7A9-565B0A72A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962150"/>
            <a:ext cx="24003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3538EA-A397-4729-9F71-97FF8F59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962150"/>
            <a:ext cx="2400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93A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07A335-82A8-49A0-A496-D15F8FF10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431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8B93A1"/>
                </a:solidFill>
              </a:defRPr>
            </a:pPr>
            <a:r>
              <a:rPr sz="1950" b="1">
                <a:solidFill>
                  <a:srgbClr val="8B93A1"/>
                </a:solidFill>
              </a:rPr>
              <a:t>TODO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79F2A9-4304-484D-9C2E-183D322BE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971800"/>
            <a:ext cx="1981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数据导出专项 16 条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支付个人额度 / 充值余额分配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逐组差异化策略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自定义角色体系</a:t>
            </a:r>
          </a:p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跨组织账号治理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0A9093-6E5B-47C3-BD62-882ABD899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10572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57D376-24E8-4E4F-AE43-5E54D41B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53075"/>
            <a:ext cx="1000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7706"/>
                </a:solidFill>
              </a:defRPr>
            </a:pPr>
            <a:r>
              <a:rPr sz="1350" b="1">
                <a:solidFill>
                  <a:srgbClr val="D97706"/>
                </a:solidFill>
              </a:rPr>
              <a:t>本期不是建设通用权限中台；任何候选模型都必须先通过现有聚星场景和后端事实核验。</a:t>
            </a:r>
          </a:p>
        </p:txBody>
      </p:sp>
    </p:spTree>
    <p:extLst>
      <p:ext uri="{BB962C8B-B14F-4D97-AF65-F5344CB8AC3E}">
        <p14:creationId xmlns:p14="http://schemas.microsoft.com/office/powerpoint/2010/main" val="115160884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2A84E4-AFAE-4BF2-8D99-8E2CB7C4C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12 / 下一步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E819B3-F6CC-4693-8B53-506772B81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团队今天需要带走三件事，而不是一次定完所有动作矩阵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7F0EF7-F387-498D-BDA7-871B1816C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先定根模型，再把影响范围落入 Input；Spec 进入实现设计阶段后再拆动作矩阵。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206B34-51CE-4FEB-B1B6-7BD3652A8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49436B-E3B5-4253-A9C0-4ABA2893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023248-B696-4920-896D-160426341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会议收束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308866-3A9E-4238-96F0-5F8817E2C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19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444BA3-CB9D-4639-9CA8-42F62632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19300"/>
            <a:ext cx="762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2F80ED"/>
                </a:solidFill>
              </a:defRPr>
            </a:pPr>
            <a:r>
              <a:rPr sz="3900" b="1">
                <a:solidFill>
                  <a:srgbClr val="2F80E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EFD09C-4031-4A9C-A47B-EABC3753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314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33"/>
                </a:solidFill>
              </a:defRPr>
            </a:pPr>
            <a:r>
              <a:rPr sz="1875" b="1">
                <a:solidFill>
                  <a:srgbClr val="172033"/>
                </a:solidFill>
              </a:rPr>
              <a:t>确认旧模型是否继续作为基线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760E8D-51B3-41A9-AFC7-E6CB20937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T1 是否仍是未分组的业务高权限主体？每组是否坚持 0..1 T2？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591D3E-EDF4-4693-9979-64CD78E4C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solidFill>
              <a:srgbClr val="2F80E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87846E-67B6-4750-851D-1CA4ACA60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19300"/>
            <a:ext cx="762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D97706"/>
                </a:solidFill>
              </a:defRPr>
            </a:pPr>
            <a:r>
              <a:rPr sz="3900" b="1">
                <a:solidFill>
                  <a:srgbClr val="D97706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89D60E-ED6C-45D4-8C0B-2374D824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933700"/>
            <a:ext cx="314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33"/>
                </a:solidFill>
              </a:defRPr>
            </a:pPr>
            <a:r>
              <a:rPr sz="1875" b="1">
                <a:solidFill>
                  <a:srgbClr val="172033"/>
                </a:solidFill>
              </a:rPr>
              <a:t>讨论新扁平模型是否成立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81E889-778B-4D01-A317-F0BDA8E62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5285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所属分组、管理范围、0..N T2 和 T2/T3 语义是否能覆盖 A/B/C？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885B9B-055E-4B09-BC99-3EB636BAD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2197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069E19-2C58-49F2-B424-B8321E7CF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19300"/>
            <a:ext cx="762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219653"/>
                </a:solidFill>
              </a:defRPr>
            </a:pPr>
            <a:r>
              <a:rPr sz="3900" b="1">
                <a:solidFill>
                  <a:srgbClr val="219653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B75B1A-0A02-4797-8A62-27CA0716F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933700"/>
            <a:ext cx="314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33"/>
                </a:solidFill>
              </a:defRPr>
            </a:pPr>
            <a:r>
              <a:rPr sz="1875" b="1">
                <a:solidFill>
                  <a:srgbClr val="172033"/>
                </a:solidFill>
              </a:rPr>
              <a:t>锁定进入 Input 的版本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959651-4881-443E-BE7E-EAD41C89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5285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本轮只保留最小能力包；模块动作矩阵、后端真值和 UI 进入后续 Spec。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84E70F-1F63-4D63-89FD-D6F99F818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197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solidFill>
              <a:srgbClr val="21965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B029CB-9912-4DC7-981D-6B5158C6D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建议会议结论格式：保留 / 修改 / 否决 + 影响章节 + 需要谁补事实。</a:t>
            </a:r>
          </a:p>
        </p:txBody>
      </p:sp>
    </p:spTree>
    <p:extLst>
      <p:ext uri="{BB962C8B-B14F-4D97-AF65-F5344CB8AC3E}">
        <p14:creationId xmlns:p14="http://schemas.microsoft.com/office/powerpoint/2010/main" val="9966029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27C5AD-70D9-4D5F-9566-01E3621FC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01 / 共识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63A8FF-A1B6-4E71-9F05-D5827DEE0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今天要对齐的不是页面，而是权限的根模型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CD8804-4BB0-4D21-8896-9847E177D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先分清线上事实、已确认规则和仍待决定的结构性选择。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7B9648-EDA9-46B8-A12D-AC6E52870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02BF7A-4E8E-4E0E-98C4-8B3D44497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2282B3-393A-419B-AAC2-68C109D3C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核心结论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3C3104-C118-4C5A-826F-6D012F594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7FAAF4-CD0F-40DA-A239-4C1BB06A6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33528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F2F76D-642B-4EF1-92D2-1AC1DB13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33600"/>
            <a:ext cx="1066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solidFill>
              <a:srgbClr val="2F8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9C0691-73B2-4A3A-B140-58609BFD9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81225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线上事实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01B178-1BC6-4C22-AA0F-F957A21A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67000"/>
            <a:ext cx="2876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033"/>
                </a:solidFill>
              </a:defRPr>
            </a:pPr>
            <a:r>
              <a:rPr sz="2025" b="1">
                <a:solidFill>
                  <a:srgbClr val="172033"/>
                </a:solidFill>
              </a:rPr>
              <a:t>当前有入口，但没有统一解释层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B4C9DA-ACA2-43DD-A45A-E3E285198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1475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团队 / 权限 / 数据三页并列；角色、配额、CRM 和项目协作分散实现。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DDDC37-B226-44A3-9085-1D54FA7E3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885950"/>
            <a:ext cx="33528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B0E46F-DC7B-4C40-AFAE-7F03CF73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133600"/>
            <a:ext cx="8763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19653"/>
          </a:solidFill>
          <a:ln xmlns:a="http://schemas.openxmlformats.org/drawingml/2006/main" w="0">
            <a:solidFill>
              <a:srgbClr val="21965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515597-8744-495F-9535-BBBB76749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1812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已确认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D6E2AC-5829-4497-9C88-115E32854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667000"/>
            <a:ext cx="2857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033"/>
                </a:solidFill>
              </a:defRPr>
            </a:pPr>
            <a:r>
              <a:rPr sz="2025" b="1">
                <a:solidFill>
                  <a:srgbClr val="172033"/>
                </a:solidFill>
              </a:rPr>
              <a:t>对象协作与安全底线基本成形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2A99C1-FE98-44BF-A1AC-1AA65BCA0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714750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Owner / Editor / Viewer、对象级授权、硬限制优先、支付资金责任和移交任务等规则可继续复用。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4D0C8E-CAD8-47DA-B6C3-71300FDF4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85950"/>
            <a:ext cx="32766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526351-7386-43F2-B6CF-63DC41BBB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133600"/>
            <a:ext cx="8763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AC189D-097A-445A-9C2F-DDF128AA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1812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待讨论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5EEACE-0DFB-4376-90CE-228F9692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67000"/>
            <a:ext cx="2781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033"/>
                </a:solidFill>
              </a:defRPr>
            </a:pPr>
            <a:r>
              <a:rPr sz="2025" b="1">
                <a:solidFill>
                  <a:srgbClr val="172033"/>
                </a:solidFill>
              </a:rPr>
              <a:t>账号与分组的根模型尚未定稿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AD37C3-88CC-42C1-8206-B65DA0A0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14750"/>
            <a:ext cx="27813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5"/>
                </a:solidFill>
              </a:defRPr>
            </a:pPr>
            <a:r>
              <a:rPr sz="1425" b="0">
                <a:solidFill>
                  <a:srgbClr val="5D6675"/>
                </a:solidFill>
              </a:rPr>
              <a:t>旧 T1-T2-T3 与新“所属分组 + 管理范围 + 0..N T2”并列，需要团队判断取舍。</a:t>
            </a:r>
          </a:p>
        </p:txBody>
      </p:sp>
    </p:spTree>
    <p:extLst>
      <p:ext uri="{BB962C8B-B14F-4D97-AF65-F5344CB8AC3E}">
        <p14:creationId xmlns:p14="http://schemas.microsoft.com/office/powerpoint/2010/main" val="119930421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0A4717-4D9A-40C6-8C23-D0A94B2B4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A / 附录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C43122-D355-49C3-88A0-388978F2E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附录：事实来源和后续核验入口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5B20FB-5C4B-42F8-92CC-5FC17532F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简报中的线上事实、代码事实和行业参照都保留可追溯路径。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022A57-2949-4FC4-9544-80887F282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7B9414-0DCB-4ECF-8F28-53B072AF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6E0473-CB07-4E6E-AF2B-9344854BF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来源索引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8C694F-F0B8-4A59-8017-6C8F363FA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19EB47-7CF1-4E19-856A-5CFA1898E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项目材料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780A30-5EE7-4D53-9B9D-CCE8ADE29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4762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01_Product_Specs/account_permission_collaboration/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- (【CSM】反馈池)权限账号反馈池.xlsx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- input_v0.md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- fact_check_v0.md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- spec_v0.md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- crm_write_permissions_online.png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A4D482-C62A-4070-B271-68643F667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47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线上与代码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A05EFA-47A3-4748-8936-3532E65E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66950"/>
            <a:ext cx="4762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线上：/brand/sub-account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线上：/brand/sub-account/quota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线上：/brand/sub-account/data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代码：kol-next/pages/brand/sub-account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代码：kol-next/assets/script/constant/subAccount.js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代码：kol-next/api/setting/subAccount.js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5E1E34-2003-4CCB-8BFD-6381B485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行业参照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7E57A4-3D94-4EA7-A4E2-469289151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4762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HubSpot Main / Extra / nested teams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Salesforce role hierarchy and record sharing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Asana project team ownership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Google Workspace scoped admin roles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GitHub organization / team / repository roles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43C8D-96FF-4510-8570-4B4770659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767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33"/>
                </a:solidFill>
              </a:defRPr>
            </a:pPr>
            <a:r>
              <a:rPr sz="1650" b="1">
                <a:solidFill>
                  <a:srgbClr val="172033"/>
                </a:solidFill>
              </a:rPr>
              <a:t>后端待核验问题包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2AF914-0E76-4B56-AADF-B6458484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95850"/>
            <a:ext cx="4762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CRM 16 组合真值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共享对象扣额主体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支付可见范围 / editFlag / Owner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清退副作用</a:t>
            </a:r>
          </a:p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跨模块审计能力</a:t>
            </a:r>
          </a:p>
        </p:txBody>
      </p:sp>
    </p:spTree>
    <p:extLst>
      <p:ext uri="{BB962C8B-B14F-4D97-AF65-F5344CB8AC3E}">
        <p14:creationId xmlns:p14="http://schemas.microsoft.com/office/powerpoint/2010/main" val="204304794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7C8664E-49B5-482A-9E41-E7D3B3C9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02 / 需求范围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AC684F-5D2F-42AD-B801-C2F67B570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42 条反馈最终收敛为权限主线，导出先退出本轮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46D233-F117-459D-9C54-0821C3751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原始反馈仍保留，但本简报只把导出作为范围边界展示。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6E3240-E1AE-4978-BBDB-99D97D1C0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B8F080-DF17-49AE-B572-44BF5293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2ABB55-6025-458E-8A5C-4B1E05F17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线上事实 · 需求基线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796FE7-B891-4BAA-9496-25C9B7B8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D4F842-9B02-4462-B193-745A7DBF6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42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23E98B-74C6-4423-8D69-74CBCE4A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527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反馈总条数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5C26AA-C3E0-416A-A9B7-F1D9B200E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0383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F80ED"/>
                </a:solidFill>
              </a:defRPr>
            </a:pPr>
            <a:r>
              <a:rPr sz="2700" b="1">
                <a:solidFill>
                  <a:srgbClr val="2F80ED"/>
                </a:solidFill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426F48-AFD7-4478-A07B-EC36EA57D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5527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主子账号和权限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525196-426F-4938-BCDB-4337C01C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0383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19653"/>
                </a:solidFill>
              </a:defRPr>
            </a:pPr>
            <a:r>
              <a:rPr sz="2700" b="1">
                <a:solidFill>
                  <a:srgbClr val="219653"/>
                </a:solidFill>
              </a:rPr>
              <a:t>8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16C66D-885A-42F2-85E7-15E8081C3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5527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数据配额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930097-39A9-4FBD-9933-0E57D87D7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0383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8B93A1"/>
                </a:solidFill>
              </a:defRPr>
            </a:pPr>
            <a:r>
              <a:rPr sz="2700" b="1">
                <a:solidFill>
                  <a:srgbClr val="8B93A1"/>
                </a:solidFill>
              </a:rPr>
              <a:t>16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E687C0-3D74-4563-9899-FCBB3935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5527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5"/>
                </a:solidFill>
              </a:defRPr>
            </a:pPr>
            <a:r>
              <a:rPr sz="1275" b="0">
                <a:solidFill>
                  <a:srgbClr val="5D6675"/>
                </a:solidFill>
              </a:rPr>
              <a:t>数据导出 TODO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26FC61-68E1-43A0-8CAF-8E7CAEF27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6DFF13-84FD-4C4A-8721-AEECC1EDD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433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主子账号和权限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B9B6A3-BF36-4774-824E-F00171F1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562350"/>
            <a:ext cx="58293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CFC546-5993-4634-B359-6AB4427E7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5623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80ED"/>
                </a:solidFill>
              </a:defRPr>
            </a:pPr>
            <a:r>
              <a:rPr sz="1350" b="1">
                <a:solidFill>
                  <a:srgbClr val="2F80ED"/>
                </a:solidFill>
              </a:rPr>
              <a:t>18 条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7949AA-F47E-413F-A5B8-32B0DFE0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5623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进入本轮 Input / Spec 主线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CE3E56-59F0-4FBE-A73A-D42DD5DB0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291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数据配额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A389CD-0C27-4A6F-8956-4000D204F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248150"/>
            <a:ext cx="25908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FE462E-6D82-4213-8A47-C98D0D2BA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9653"/>
                </a:solidFill>
              </a:defRPr>
            </a:pPr>
            <a:r>
              <a:rPr sz="1350" b="1">
                <a:solidFill>
                  <a:srgbClr val="219653"/>
                </a:solidFill>
              </a:rPr>
              <a:t>8 条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88F0E5-0144-415E-9C81-D32BC6E3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2481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进入本轮 Input / Spec 主线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F6E9ED-2DA1-483F-9B58-49AF20A7E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149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数据导出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8EABE5-985E-4A23-B51E-B96B30F92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933950"/>
            <a:ext cx="51816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93A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F26898-D708-490B-886B-5AF7C3F5D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9339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B93A1"/>
                </a:solidFill>
              </a:defRPr>
            </a:pPr>
            <a:r>
              <a:rPr sz="1350" b="1">
                <a:solidFill>
                  <a:srgbClr val="8B93A1"/>
                </a:solidFill>
              </a:rPr>
              <a:t>16 条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7B51F03-1532-49A3-A975-1C63F8215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9339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保留原始证据，进入独立专项</a:t>
            </a:r>
          </a:p>
        </p:txBody>
      </p:sp>
    </p:spTree>
    <p:extLst>
      <p:ext uri="{BB962C8B-B14F-4D97-AF65-F5344CB8AC3E}">
        <p14:creationId xmlns:p14="http://schemas.microsoft.com/office/powerpoint/2010/main" val="1247185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250D07-9607-4078-B21C-5586607F6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03 / 线上现状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F0F078-F6E0-466D-BB07-5E740E5B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线上已经有一套“团队和权限”入口，但三页各自承载不同语义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E86C66-040B-46DA-B759-6609CA02E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当前页面是增量改造的起点，不是从零建设权限中台。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4CB784-89FA-4C8E-89B1-AFC799FA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7B27B7-0D20-44A5-8AB5-B77628E7C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1530FF-2892-47D7-B17D-8DFC34AEE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线上事实 · A 级证据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697808-666C-4CC9-8611-8A326EF1A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04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cc7afc8d7f4113"/>
          <a:stretch xmlns:a="http://schemas.openxmlformats.org/drawingml/2006/main"/>
        </p:blipFill>
        <p:spPr>
          <a:xfrm xmlns:a="http://schemas.openxmlformats.org/drawingml/2006/main">
            <a:off x="609600" y="1815115"/>
            <a:ext cx="5334000" cy="1370395"/>
          </a:xfrm>
          <a:prstGeom xmlns:a="http://schemas.openxmlformats.org/drawingml/2006/main" prst="rect">
            <a:avLst/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ff8331a1cb49ec"/>
          <a:stretch xmlns:a="http://schemas.openxmlformats.org/drawingml/2006/main"/>
        </p:blipFill>
        <p:spPr>
          <a:xfrm xmlns:a="http://schemas.openxmlformats.org/drawingml/2006/main">
            <a:off x="778495" y="3429000"/>
            <a:ext cx="4996210" cy="2809875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5D45E4-A296-46B9-90A7-003C8275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905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033"/>
                </a:solidFill>
              </a:defRPr>
            </a:pPr>
            <a:r>
              <a:rPr sz="1800" b="1">
                <a:solidFill>
                  <a:srgbClr val="172033"/>
                </a:solidFill>
              </a:rPr>
              <a:t>当前可见结构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47D648-48AC-4550-A760-02A49A40B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00300"/>
            <a:ext cx="432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团队管理：成员、分组、角色、席位和操作记录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1E08CD-046E-4829-AD81-4E79FBEA5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57500"/>
            <a:ext cx="432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权限管理：配额页，当前使用 / 累计使用、按账号配置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B650B8-C9F6-4B3B-B74A-5757E7536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432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数据管理：CRM 四项写权限 + 邮件强制管理员协作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36BD51-D7AE-4C66-B3D2-009B7ABAA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771900"/>
            <a:ext cx="432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33"/>
                </a:solidFill>
              </a:defRPr>
            </a:pPr>
            <a:r>
              <a:rPr sz="1425" b="0">
                <a:solidFill>
                  <a:srgbClr val="172033"/>
                </a:solidFill>
              </a:rPr>
              <a:t>- 现有角色文案：管理员 / 组长 / 成员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86DD01-925C-49FC-96B9-B69B457A6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762500"/>
            <a:ext cx="43243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8A78F2-E383-4C79-914A-9F26145B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9911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重要边界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25DC94-9E73-4949-B849-B15E0B88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3340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前端页面能证明“展示和提交了什么”，不能单独证明服务端如何裁剪数据或鉴权。</a:t>
            </a:r>
          </a:p>
        </p:txBody>
      </p:sp>
    </p:spTree>
    <p:extLst>
      <p:ext uri="{BB962C8B-B14F-4D97-AF65-F5344CB8AC3E}">
        <p14:creationId xmlns:p14="http://schemas.microsoft.com/office/powerpoint/2010/main" val="814752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A5CD0A-7641-469D-AFCF-8BDD5B41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03 / 线上现状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D0B6E0-72D4-46BD-9340-E6CC91D0A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线上能力分散在多个模块，现有基础足够做增量，但缺少统一计算顺序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991BA-A095-4007-AD87-BFE643E32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“权限管理”不是一个页面问题，而是多个对象和动作共享同一套解释层。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7B5C1A-9539-420D-82AF-258AFFCCF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1A563D-8E29-4502-90DC-8EC280F50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2D32FE-65AB-4A14-8EA3-32F6B4180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线上事实 · 代码基线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43A87C-586D-41C5-8DA3-913170241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F9E6F6-9D95-40FC-AB79-F635BF6F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19431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5CB9A6-3141-45CF-8F51-AACC7B26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19431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7B4B3D-72E9-4B24-BB5C-A6B9BE7C0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账号 / 分组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B55ECA-8184-4AB8-B73D-9E8DAA790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28950"/>
            <a:ext cx="16002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adminStatus=0/1/2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teamId / group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已有成员转组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8B3700-6729-443F-8F86-A82DC097A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243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80ED"/>
                </a:solidFill>
              </a:defRPr>
            </a:pPr>
            <a:r>
              <a:rPr sz="1125" b="1">
                <a:solidFill>
                  <a:srgbClr val="2F80ED"/>
                </a:solidFill>
              </a:rPr>
              <a:t>复用 + 统一解释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2F8EC4-29D5-4FD2-BA76-52D0C838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52650"/>
            <a:ext cx="19431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F11479-7A08-499C-8ADF-4E10EE919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52650"/>
            <a:ext cx="19431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12E742-0290-419D-B76C-2B5DC6E6D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4765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配额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4D1AE5-A9C0-4EFC-99C2-DE6B28942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28950"/>
            <a:ext cx="16002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当期 / 累计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共享团队 / 账号上限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已有 inherit 雏形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D8B891-A084-48B3-ADD1-5885E52DC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3243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9653"/>
                </a:solidFill>
              </a:defRPr>
            </a:pPr>
            <a:r>
              <a:rPr sz="1125" b="1">
                <a:solidFill>
                  <a:srgbClr val="219653"/>
                </a:solidFill>
              </a:rPr>
              <a:t>接入统一模型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8ABAB1-D01D-4646-851C-471682C3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52650"/>
            <a:ext cx="19431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27E470-744B-4462-AE47-AEEF55773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52650"/>
            <a:ext cx="19431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6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C60B4C-9D01-4C1E-AF03-F8DF3D50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4765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CRM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110C8A-998B-4A00-91CB-31FB4549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28950"/>
            <a:ext cx="16002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ownerUser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四项写权限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viewAuthors 仅视图共享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BA9B45-253B-43C7-805F-841EFFCFF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3243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56A00"/>
                </a:solidFill>
              </a:defRPr>
            </a:pPr>
            <a:r>
              <a:rPr sz="1125" b="1">
                <a:solidFill>
                  <a:srgbClr val="F56A00"/>
                </a:solidFill>
              </a:rPr>
              <a:t>接入统一模型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0CDA5F-C70B-405D-8FEC-C8CAA17FD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52650"/>
            <a:ext cx="19431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73E6D8-9E92-43F0-B949-3C590F504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52650"/>
            <a:ext cx="19431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EA22EB-6A44-4DF8-8CAE-00B15C3AB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4765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对象协作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C2E4AD-22DB-4074-AF15-CE1A89815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28950"/>
            <a:ext cx="16002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邮件 / 资源夹 / 监控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已有 members / Editor 雏形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项目级接口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647460-90AF-407C-91AC-F38CB5449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3243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80ED"/>
                </a:solidFill>
              </a:defRPr>
            </a:pPr>
            <a:r>
              <a:rPr sz="1125" b="1">
                <a:solidFill>
                  <a:srgbClr val="2F80ED"/>
                </a:solidFill>
              </a:rPr>
              <a:t>接入统一模型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FAB54BB-08CB-4197-B54F-8F708428B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52650"/>
            <a:ext cx="19431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7EC673F-8D9C-40DA-8625-7058F1A2A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52650"/>
            <a:ext cx="19431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DCAD80-0F1D-4F10-B060-4F1A25CBD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4765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支付 / 审计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E6723C-9A41-4071-B492-58C38D77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028950"/>
            <a:ext cx="16002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支付单 / 草稿 / 钱包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通知底座已有</a:t>
            </a:r>
          </a:p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跨模块审计与移交缺口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BE57963-3CC2-4CFD-95BC-40821A8F1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3243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7706"/>
                </a:solidFill>
              </a:defRPr>
            </a:pPr>
            <a:r>
              <a:rPr sz="1125" b="1">
                <a:solidFill>
                  <a:srgbClr val="D97706"/>
                </a:solidFill>
              </a:rPr>
              <a:t>身份字段待后端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DA761EF-6FAD-42FD-B5CD-2365AE51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00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增量原则：保留现有模块的业务字段和流程；统一的是“谁能看、谁能做、谁承担额度”，不是重建所有模块。</a:t>
            </a:r>
          </a:p>
        </p:txBody>
      </p:sp>
    </p:spTree>
    <p:extLst>
      <p:ext uri="{BB962C8B-B14F-4D97-AF65-F5344CB8AC3E}">
        <p14:creationId xmlns:p14="http://schemas.microsoft.com/office/powerpoint/2010/main" val="209030348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CF9875A-5B8E-4CE6-820D-3C8C8BB7C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03 / 线上现状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4DA886-E17D-4560-A1EE-01F6E7A1C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当前真正的痛点是“同一个人，在不同模块被不同方式解释”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6F11D5-D978-405A-ACB4-4623D89EC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页面有能力，规则却分散在 adminStatus、模块开关、对象字段和服务端真值中。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8D9D86-3829-48EF-9D0C-F85E07AD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199785-EB13-491D-8E27-576566B9A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386C7D-0317-4A62-85D8-9695CE21B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线上事实 → 产品问题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CB7777-E6BB-4CD5-B389-03CD59C39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C39188-827E-43C8-BCC9-E163EA3D2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1619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6208FF-0F07-4140-BCF6-24AC3B75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33600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线上现状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E7456E-686B-4F04-9065-A810445FC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038350"/>
            <a:ext cx="466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E99C9F-EB52-4376-869E-3ED979F6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133600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代码 / 页面表现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EFDDF8-0F57-456E-8EF8-6BC41274C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38350"/>
            <a:ext cx="4381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C7F071-4D84-4EC5-BBB8-678C22D9E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33600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团队实际感受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5171FB-B099-4D54-9663-4E84B52FA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1619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E64025-3AF3-4FBF-9AF3-1E5FFD7B0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角色判断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4571EA-547F-4A9B-8E5D-6D87E146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724150"/>
            <a:ext cx="466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27CDCA-6661-470B-96B2-BCC851ECB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809875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成员页 / 配额页使用 Boolean(adminStatus)；邮件只认 adminStatus=1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5DA4C8-BFC0-4851-AC05-485C3AF25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24150"/>
            <a:ext cx="4381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6BAA62-1C03-4320-B077-DCB7A1388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809875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同一个组长是否算管理员，跨模块不一致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330603-203C-427D-93D7-FE8A85F2B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1619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734ABF-9141-4DD6-BC24-8688D4DAB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95675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邀请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6B5A43B-4EC6-4605-9DBA-9154BF8EF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409950"/>
            <a:ext cx="466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1313B2-18A9-4E3D-9291-EA752EC39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495675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当前弹窗只提交 emails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4323FC-2FEB-4665-B480-8381E1AA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409950"/>
            <a:ext cx="4381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FBAF322-BD78-4547-B38F-D1C78AB86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495675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无法在引入成员时显式设置分组、模块和配额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8E65789-2301-4B87-A7D6-B2FF02F84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1619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1983EB9-E09B-43B0-BDCC-A11902E67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81475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协作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5BA801-532F-429C-A637-D44B01D92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095750"/>
            <a:ext cx="466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B9543C-8CCA-4032-88F4-67C000718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181475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邮件、资源夹、监控、CRM、支付各有成员或范围字段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1122F26-D88E-4584-9B0A-91517AB08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95750"/>
            <a:ext cx="4381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82D02B6-5887-46F1-8D4E-A5B131CD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81475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无法统一解释 Owner、Editor、Viewer 和高风险动作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20C99CB-F4BE-43CD-A83F-6B5B70176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1619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8CEB0F-1C76-429E-9837-17F0B83D7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67275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数据移交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50A3FB-48CE-47D7-9293-E2972F27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781550"/>
            <a:ext cx="466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B27D40D-AA85-4170-9852-8627167E5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867275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清退只解除成员关系，没有资产预检查和任务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5F785CF-D25C-43BF-9613-F1215467B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781550"/>
            <a:ext cx="4381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7D19869-ED48-429E-9D08-6F37193F8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867275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Owner、ACL、资金责任可能留下孤儿或跨组残留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65C5A97-CE3F-4AE6-BBBF-B91A43FDC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66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B7809A9-2F66-4C87-B36F-E11FA88A3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29250"/>
            <a:ext cx="1019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这也是为什么旧 Spec 不能直接进入开发：根模型一变，鉴权、协作者候选、转组移交和 Dashboard 口径都会一起变。</a:t>
            </a:r>
          </a:p>
        </p:txBody>
      </p:sp>
    </p:spTree>
    <p:extLst>
      <p:ext uri="{BB962C8B-B14F-4D97-AF65-F5344CB8AC3E}">
        <p14:creationId xmlns:p14="http://schemas.microsoft.com/office/powerpoint/2010/main" val="16965205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4EED2E-D600-4CD5-9C6E-8DFB1D392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04 / 已确认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E66228-FE21-4667-81BB-CC911E392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有一批规则已经可以锁定，不应随根模型变化反复重讨论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B2302C-5127-42A8-9FDE-73567B7B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这些规则是模块接入时的安全底线和对象语义。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9AEE48-2DAF-435B-9465-540781F89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6F09ED-C633-4DB5-8962-79EF8E71D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75FE2D-F8FE-4036-A9CD-7858504DB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已确认 · 适用于两套模型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10041E-3CF7-4AAB-8C82-2AF98FE7D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49C2E1-80E0-467A-A120-4AF504D2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2BA123-7C57-41D5-9597-C583B51C3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C11461-073B-480C-9FF5-A17BEC1C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33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对象身份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CE742A-419D-4C5F-9A1C-2B7D93BB5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1145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项目型对象统一使用 Owner / Editor / Viewer；Owner 与 created_by 分离。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506F0A-DE98-4215-BD2A-BE88806FD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9621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72CF9E-1349-4250-B43D-FD871F69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9621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26CBC7-68DE-4DD7-938F-A5DF6D202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33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授权粒度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07BBE9-242C-40CE-9DB7-BABD5C451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1145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显式协作绑定具体项目、CRM 记录或支付单，不建设模块级协作者名单。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EBD484-1A2C-477E-84AD-FA415151D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EF7EA2-BC42-477F-9B89-8586259D6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6C2A82-1581-429C-BE6B-5D998CBF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权限合并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0836B6-362E-48E4-9716-F74D3C93E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3718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多来源取最高有效权限；模块禁用、套餐无权益、账号停用等硬限制优先。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1039BD-74E6-43C6-80D9-D0764E123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2194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456738-0C74-4DB1-8C61-986151970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2194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5CA7AF-4385-4F0A-B0D7-9A543171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909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协作边界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378502-F335-4BCA-BC94-48697F38E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3718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普通成员不允许跨组协作或跨组转交；高风险动作独立判断。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8D9980-34A7-435B-83DC-E95227B27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4666DC-F581-4775-B337-32BF27D46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7791CF-8E13-415F-92D9-82B5B0385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支付责任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DD9102D-4541-4438-B9DA-3FE0F9547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6291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支付资金责任归预约提交时的 Owner 快照；提交人、放行人只记 actor。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ED552D-F48A-4694-8C5D-7784B1B3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476750"/>
            <a:ext cx="50673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47611B-591C-4695-A3FB-5A0F9733F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476750"/>
            <a:ext cx="857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064353E-93DE-4B5E-84F9-68EA5C404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482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19653"/>
                </a:solidFill>
              </a:defRPr>
            </a:pPr>
            <a:r>
              <a:rPr sz="1650" b="1">
                <a:solidFill>
                  <a:srgbClr val="219653"/>
                </a:solidFill>
              </a:rPr>
              <a:t>数据移交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8F69060-50AA-4B7F-A2E3-26DDAF765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6291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转组 / 离职必须进入标准移交流程，支持跟随本人或移交接收人。</a:t>
            </a:r>
          </a:p>
        </p:txBody>
      </p:sp>
    </p:spTree>
    <p:extLst>
      <p:ext uri="{BB962C8B-B14F-4D97-AF65-F5344CB8AC3E}">
        <p14:creationId xmlns:p14="http://schemas.microsoft.com/office/powerpoint/2010/main" val="3777408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DE30FE-242A-40C7-9512-D5BBFD882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05 / 旧方案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DF80E1-7026-41D3-9832-D1E7D67BA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旧 Spec 的 T1-T2-T3 模型：角色同时承担组织身份和业务范围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4B4725-F147-42C5-9832-0284D79DC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它对简单分组足够直观，但把 T1 放在组体系之外。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2103D1-5109-4227-8E9A-DD009787F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0E2BC3-D2B1-4E25-9113-3D8360FAA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1A3907-9F62-4235-9666-29DFB661D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旧方案基线 · spec_v0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690F8F-6694-4594-8DFD-823CB720D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4C09F0-7C04-4324-B923-1DE7E5D0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47850"/>
            <a:ext cx="4457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EAF5F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7D2A7D-5358-4A76-BA67-89FC52E4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1962150"/>
            <a:ext cx="42291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T1</a:t>
            </a:r>
          </a:p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主账号 / 超级管理员</a:t>
            </a:r>
          </a:p>
          <a:p xmlns:a="http://schemas.openxmlformats.org/drawingml/2006/main">
            <a:pPr algn="ctr">
              <a:defRPr sz="1725" b="1">
                <a:solidFill>
                  <a:srgbClr val="172033"/>
                </a:solidFill>
              </a:defRPr>
            </a:pPr>
            <a:r>
              <a:rPr sz="1725" b="1">
                <a:solidFill>
                  <a:srgbClr val="172033"/>
                </a:solidFill>
              </a:rPr>
              <a:t>全组织管理 + 隐式业务策略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96FEDA-2A3B-4655-8300-CB301802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952750"/>
            <a:ext cx="419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11050E-CD1A-47A7-AD8B-57AA022F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76550"/>
            <a:ext cx="2095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91331F-7928-403B-88CB-DD3A4EAA6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76650"/>
            <a:ext cx="30099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AE382D-9DF6-4163-803A-D7DF61291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27813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正式分组 A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0..1 个 T2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若无 T2，由 T1 直管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96ED68-61BF-4D72-921E-033B8261B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676650"/>
            <a:ext cx="30099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1A79AA-087D-4EC8-B98B-0B645818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790950"/>
            <a:ext cx="27813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正式分组 B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0..1 个 T2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T2 管本组 T3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08B7E2-F4CC-47E9-BA86-B2FF36856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676650"/>
            <a:ext cx="30099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F6F7F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243B62-E438-43A7-87F2-FD0151AF7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790950"/>
            <a:ext cx="27813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隐藏分组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T3 未分组成员</a:t>
            </a:r>
          </a:p>
          <a:p xmlns:a="http://schemas.openxmlformats.org/drawingml/2006/main"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无 T2，T1 直管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B79BA7-7D74-468D-8234-709CE8015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38450"/>
            <a:ext cx="28575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209651-9FD2-48B6-A088-5CD4C91A6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467100"/>
            <a:ext cx="7543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94DF64-47B7-4E29-9776-4368B78A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467100"/>
            <a:ext cx="285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E04B67-BF6E-4305-A51D-791A969CF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67100"/>
            <a:ext cx="285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9B8ED7-2491-4EFF-B0E6-23FD4BE2F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467100"/>
            <a:ext cx="285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5DAAEAD-88AD-4D7E-B881-DCFEEBBF1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旧方案的关键特征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3F0BC1-163F-4C9C-8F87-338C3A4CD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5372100"/>
            <a:ext cx="809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T1 不归组；T2/T3 只有一个主分组；T1 可成为跨组协作者或数据接收人；T2 业务范围默认是本组。</a:t>
            </a:r>
          </a:p>
        </p:txBody>
      </p:sp>
    </p:spTree>
    <p:extLst>
      <p:ext uri="{BB962C8B-B14F-4D97-AF65-F5344CB8AC3E}">
        <p14:creationId xmlns:p14="http://schemas.microsoft.com/office/powerpoint/2010/main" val="7716225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FFCDCA-71D5-4BD2-B1DC-7306FC4C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05 / 场景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A9F70-4711-4984-A895-0E1AF85F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66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033"/>
                </a:solidFill>
              </a:defRPr>
            </a:pPr>
            <a:r>
              <a:rPr sz="2700" b="1">
                <a:solidFill>
                  <a:srgbClr val="172033"/>
                </a:solidFill>
              </a:rPr>
              <a:t>三个场景同时成立，才是根模型的验收标准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9BBAA9-5587-4E9E-B180-3B336392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5"/>
                </a:solidFill>
              </a:defRPr>
            </a:pPr>
            <a:r>
              <a:rPr sz="1350" b="0">
                <a:solidFill>
                  <a:srgbClr val="5D6675"/>
                </a:solidFill>
              </a:rPr>
              <a:t>不是为了支持复杂组织而复杂化，而是要覆盖 A、B 和小团队的共同底线。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8AE300-90E0-48E4-BCE5-6B61EE05D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6"/>
          </a:solidFill>
          <a:ln xmlns:a="http://schemas.openxmlformats.org/drawingml/2006/main" w="0">
            <a:solidFill>
              <a:srgbClr val="D9DE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667B5D-7408-49D2-BFBE-86259F885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聚星 / 账号权限、协作与配额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91A3D6-2A5E-456F-98EE-F668075CC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B93A1"/>
                </a:solidFill>
              </a:defRPr>
            </a:pPr>
            <a:r>
              <a:rPr sz="900" b="0">
                <a:solidFill>
                  <a:srgbClr val="8B93A1"/>
                </a:solidFill>
              </a:rPr>
              <a:t>需求场景 · 决策依据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D3C9B1-8098-4138-9F6C-0310F5E92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033"/>
                </a:solidFill>
              </a:defRPr>
            </a:pPr>
            <a:r>
              <a:rPr sz="1200" b="1">
                <a:solidFill>
                  <a:srgbClr val="172033"/>
                </a:solidFill>
              </a:rPr>
              <a:t>09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654B90-B750-44F6-9A32-E9AE35D01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32956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6A79F-9C53-4900-89DC-250BFADF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1EDA08-A474-4AF1-B023-46A349A18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F80ED"/>
                </a:solidFill>
              </a:defRPr>
            </a:pPr>
            <a:r>
              <a:rPr sz="1875" b="1">
                <a:solidFill>
                  <a:srgbClr val="2F80ED"/>
                </a:solidFill>
              </a:rPr>
              <a:t>A / 营销负责人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79FB33-8292-4989-874A-9EF7B3F63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86100"/>
            <a:ext cx="28384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管理营销一组、营销二组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分配配额、看业绩汇总、管组级配置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不能看到不负责的其他团队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B637E2-AE72-4360-A86C-0B2D63A1E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76450"/>
            <a:ext cx="32956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FDDAA5-AAED-4C93-BD8F-59A6609FD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7645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6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94FCA2-DB07-4D3C-99E9-402F699AE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6A00"/>
                </a:solidFill>
              </a:defRPr>
            </a:pPr>
            <a:r>
              <a:rPr sz="1875" b="1">
                <a:solidFill>
                  <a:srgbClr val="F56A00"/>
                </a:solidFill>
              </a:rPr>
              <a:t>B / 公司老板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670933-D49F-445F-8D55-2B0576809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86100"/>
            <a:ext cx="28384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日常查看全组织业绩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必要时参与各组业务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不应因为所有者身份自动获得全部业务权限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2A3350-AB90-430C-9B75-B3D905529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76450"/>
            <a:ext cx="32956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9"/>
          </a:solidFill>
          <a:ln xmlns:a="http://schemas.openxmlformats.org/drawingml/2006/main" w="9525">
            <a:solidFill>
              <a:srgbClr val="D9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22C94C-BD9C-4A44-A253-19E3F9BF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76450"/>
            <a:ext cx="3295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9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F2A17B-4A15-4DA1-B46D-A621941E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574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9653"/>
                </a:solidFill>
              </a:defRPr>
            </a:pPr>
            <a:r>
              <a:rPr sz="1875" b="1">
                <a:solidFill>
                  <a:srgbClr val="219653"/>
                </a:solidFill>
              </a:rPr>
              <a:t>C / 小团队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A2415A-5CB6-4A23-A529-412DB63D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086100"/>
            <a:ext cx="28384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5 个账号甚至不需要分组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一个默认组即可</a:t>
            </a:r>
          </a:p>
          <a:p xmlns:a="http://schemas.openxmlformats.org/drawingml/2006/main">
            <a:pPr algn="l">
              <a:defRPr sz="1500" b="0">
                <a:solidFill>
                  <a:srgbClr val="172033"/>
                </a:solidFill>
              </a:defRPr>
            </a:pPr>
            <a:r>
              <a:rPr sz="1500" b="0">
                <a:solidFill>
                  <a:srgbClr val="172033"/>
                </a:solidFill>
              </a:rPr>
              <a:t>不需要学习当前组或复杂组织树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48F492-7BEA-44D7-A6D6-CBF722BA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57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67C95C-7762-41B8-B5E8-227866225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29250"/>
            <a:ext cx="1013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80ED"/>
                </a:solidFill>
              </a:defRPr>
            </a:pPr>
            <a:r>
              <a:rPr sz="1575" b="1">
                <a:solidFill>
                  <a:srgbClr val="2F80ED"/>
                </a:solidFill>
              </a:rPr>
              <a:t>验收问题：是否能让账号稳定地“属于一个组”，同时在不切换当前组的情况下管理多个组？</a:t>
            </a:r>
          </a:p>
        </p:txBody>
      </p:sp>
    </p:spTree>
    <p:extLst>
      <p:ext uri="{BB962C8B-B14F-4D97-AF65-F5344CB8AC3E}">
        <p14:creationId xmlns:p14="http://schemas.microsoft.com/office/powerpoint/2010/main" val="4185651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2026-08-05T08:59:58.6070000Z</dcterms:created>
  <dcterms:modified xsi:type="dcterms:W3CDTF">2026-08-05T08:59:58.6070000Z</dcterms:modified>
</coreProperties>
</file>